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Lst>
  <p:sldIdLst>
    <p:sldId id="256" r:id="rId3"/>
    <p:sldId id="258" r:id="rId4"/>
    <p:sldId id="259" r:id="rId5"/>
    <p:sldId id="263" r:id="rId6"/>
    <p:sldId id="260" r:id="rId7"/>
    <p:sldId id="261" r:id="rId8"/>
    <p:sldId id="262" r:id="rId9"/>
    <p:sldId id="264" r:id="rId10"/>
    <p:sldId id="265" r:id="rId11"/>
    <p:sldId id="266" r:id="rId12"/>
    <p:sldId id="267" r:id="rId13"/>
    <p:sldId id="268" r:id="rId14"/>
    <p:sldId id="269" r:id="rId15"/>
    <p:sldId id="286" r:id="rId16"/>
    <p:sldId id="279" r:id="rId17"/>
    <p:sldId id="284" r:id="rId18"/>
    <p:sldId id="287" r:id="rId19"/>
    <p:sldId id="280" r:id="rId20"/>
    <p:sldId id="285" r:id="rId21"/>
    <p:sldId id="271" r:id="rId22"/>
    <p:sldId id="272" r:id="rId23"/>
    <p:sldId id="288" r:id="rId24"/>
    <p:sldId id="289" r:id="rId25"/>
    <p:sldId id="273" r:id="rId26"/>
    <p:sldId id="290" r:id="rId27"/>
    <p:sldId id="274" r:id="rId28"/>
    <p:sldId id="275" r:id="rId29"/>
    <p:sldId id="276" r:id="rId30"/>
    <p:sldId id="291" r:id="rId31"/>
    <p:sldId id="292"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B2895-EBE6-4494-AEBB-EC59EE15D532}" v="16" dt="2025-07-23T11:51:59.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sley, Philip" userId="d032ee7a-3139-4b87-b735-7d24c7a48dc9" providerId="ADAL" clId="{CFEB2895-EBE6-4494-AEBB-EC59EE15D532}"/>
    <pc:docChg chg="undo custSel addSld delSld modSld">
      <pc:chgData name="Adsley, Philip" userId="d032ee7a-3139-4b87-b735-7d24c7a48dc9" providerId="ADAL" clId="{CFEB2895-EBE6-4494-AEBB-EC59EE15D532}" dt="2025-07-23T11:52:55.624" v="8774" actId="20577"/>
      <pc:docMkLst>
        <pc:docMk/>
      </pc:docMkLst>
      <pc:sldChg chg="addSp delSp modSp new mod modClrScheme chgLayout">
        <pc:chgData name="Adsley, Philip" userId="d032ee7a-3139-4b87-b735-7d24c7a48dc9" providerId="ADAL" clId="{CFEB2895-EBE6-4494-AEBB-EC59EE15D532}" dt="2025-07-16T18:39:52.741" v="19"/>
        <pc:sldMkLst>
          <pc:docMk/>
          <pc:sldMk cId="658023498" sldId="256"/>
        </pc:sldMkLst>
        <pc:spChg chg="add mod">
          <ac:chgData name="Adsley, Philip" userId="d032ee7a-3139-4b87-b735-7d24c7a48dc9" providerId="ADAL" clId="{CFEB2895-EBE6-4494-AEBB-EC59EE15D532}" dt="2025-07-16T18:39:48.766" v="18" actId="20577"/>
          <ac:spMkLst>
            <pc:docMk/>
            <pc:sldMk cId="658023498" sldId="256"/>
            <ac:spMk id="4" creationId="{5F79AF90-AFEA-0367-4D5B-D50DE73C9E32}"/>
          </ac:spMkLst>
        </pc:spChg>
        <pc:spChg chg="add mod">
          <ac:chgData name="Adsley, Philip" userId="d032ee7a-3139-4b87-b735-7d24c7a48dc9" providerId="ADAL" clId="{CFEB2895-EBE6-4494-AEBB-EC59EE15D532}" dt="2025-07-16T18:39:52.741" v="19"/>
          <ac:spMkLst>
            <pc:docMk/>
            <pc:sldMk cId="658023498" sldId="256"/>
            <ac:spMk id="5" creationId="{F316FAB0-BCC3-4579-CDA2-8A784399A4C9}"/>
          </ac:spMkLst>
        </pc:spChg>
      </pc:sldChg>
      <pc:sldChg chg="new del">
        <pc:chgData name="Adsley, Philip" userId="d032ee7a-3139-4b87-b735-7d24c7a48dc9" providerId="ADAL" clId="{CFEB2895-EBE6-4494-AEBB-EC59EE15D532}" dt="2025-07-16T18:40:04.041" v="22" actId="47"/>
        <pc:sldMkLst>
          <pc:docMk/>
          <pc:sldMk cId="494335554" sldId="257"/>
        </pc:sldMkLst>
      </pc:sldChg>
      <pc:sldChg chg="add">
        <pc:chgData name="Adsley, Philip" userId="d032ee7a-3139-4b87-b735-7d24c7a48dc9" providerId="ADAL" clId="{CFEB2895-EBE6-4494-AEBB-EC59EE15D532}" dt="2025-07-16T18:40:02.524" v="21"/>
        <pc:sldMkLst>
          <pc:docMk/>
          <pc:sldMk cId="2748675260" sldId="258"/>
        </pc:sldMkLst>
      </pc:sldChg>
      <pc:sldChg chg="modSp add mod">
        <pc:chgData name="Adsley, Philip" userId="d032ee7a-3139-4b87-b735-7d24c7a48dc9" providerId="ADAL" clId="{CFEB2895-EBE6-4494-AEBB-EC59EE15D532}" dt="2025-07-19T19:16:16.949" v="5605" actId="20577"/>
        <pc:sldMkLst>
          <pc:docMk/>
          <pc:sldMk cId="4251225804" sldId="259"/>
        </pc:sldMkLst>
        <pc:spChg chg="mod">
          <ac:chgData name="Adsley, Philip" userId="d032ee7a-3139-4b87-b735-7d24c7a48dc9" providerId="ADAL" clId="{CFEB2895-EBE6-4494-AEBB-EC59EE15D532}" dt="2025-07-19T19:16:16.949" v="5605" actId="20577"/>
          <ac:spMkLst>
            <pc:docMk/>
            <pc:sldMk cId="4251225804" sldId="259"/>
            <ac:spMk id="3" creationId="{B8E06606-8A5C-9571-0AA9-09ED42EC8657}"/>
          </ac:spMkLst>
        </pc:spChg>
      </pc:sldChg>
      <pc:sldChg chg="addSp modSp new mod">
        <pc:chgData name="Adsley, Philip" userId="d032ee7a-3139-4b87-b735-7d24c7a48dc9" providerId="ADAL" clId="{CFEB2895-EBE6-4494-AEBB-EC59EE15D532}" dt="2025-07-16T18:45:03.474" v="553" actId="255"/>
        <pc:sldMkLst>
          <pc:docMk/>
          <pc:sldMk cId="3395324298" sldId="260"/>
        </pc:sldMkLst>
        <pc:spChg chg="add mod">
          <ac:chgData name="Adsley, Philip" userId="d032ee7a-3139-4b87-b735-7d24c7a48dc9" providerId="ADAL" clId="{CFEB2895-EBE6-4494-AEBB-EC59EE15D532}" dt="2025-07-16T18:42:52.807" v="324" actId="20577"/>
          <ac:spMkLst>
            <pc:docMk/>
            <pc:sldMk cId="3395324298" sldId="260"/>
            <ac:spMk id="2" creationId="{7F8DD744-C367-A237-D435-9C070A3CD9D0}"/>
          </ac:spMkLst>
        </pc:spChg>
        <pc:spChg chg="add mod">
          <ac:chgData name="Adsley, Philip" userId="d032ee7a-3139-4b87-b735-7d24c7a48dc9" providerId="ADAL" clId="{CFEB2895-EBE6-4494-AEBB-EC59EE15D532}" dt="2025-07-16T18:42:59.822" v="325"/>
          <ac:spMkLst>
            <pc:docMk/>
            <pc:sldMk cId="3395324298" sldId="260"/>
            <ac:spMk id="4" creationId="{BEA1CE16-8163-8489-C8A0-6E0C29C0B349}"/>
          </ac:spMkLst>
        </pc:spChg>
        <pc:spChg chg="add mod">
          <ac:chgData name="Adsley, Philip" userId="d032ee7a-3139-4b87-b735-7d24c7a48dc9" providerId="ADAL" clId="{CFEB2895-EBE6-4494-AEBB-EC59EE15D532}" dt="2025-07-16T18:45:03.474" v="553" actId="255"/>
          <ac:spMkLst>
            <pc:docMk/>
            <pc:sldMk cId="3395324298" sldId="260"/>
            <ac:spMk id="5" creationId="{159D8D1A-D43A-6C86-ECA8-A4C912171405}"/>
          </ac:spMkLst>
        </pc:spChg>
        <pc:picChg chg="add mod">
          <ac:chgData name="Adsley, Philip" userId="d032ee7a-3139-4b87-b735-7d24c7a48dc9" providerId="ADAL" clId="{CFEB2895-EBE6-4494-AEBB-EC59EE15D532}" dt="2025-07-16T18:42:59.822" v="325"/>
          <ac:picMkLst>
            <pc:docMk/>
            <pc:sldMk cId="3395324298" sldId="260"/>
            <ac:picMk id="3" creationId="{24C29A41-04F7-B9BC-6516-A888308F2CC3}"/>
          </ac:picMkLst>
        </pc:picChg>
      </pc:sldChg>
      <pc:sldChg chg="addSp modSp new mod">
        <pc:chgData name="Adsley, Philip" userId="d032ee7a-3139-4b87-b735-7d24c7a48dc9" providerId="ADAL" clId="{CFEB2895-EBE6-4494-AEBB-EC59EE15D532}" dt="2025-07-17T15:33:01.585" v="2256" actId="1076"/>
        <pc:sldMkLst>
          <pc:docMk/>
          <pc:sldMk cId="753825917" sldId="261"/>
        </pc:sldMkLst>
        <pc:spChg chg="add mod">
          <ac:chgData name="Adsley, Philip" userId="d032ee7a-3139-4b87-b735-7d24c7a48dc9" providerId="ADAL" clId="{CFEB2895-EBE6-4494-AEBB-EC59EE15D532}" dt="2025-07-16T18:45:18.475" v="555"/>
          <ac:spMkLst>
            <pc:docMk/>
            <pc:sldMk cId="753825917" sldId="261"/>
            <ac:spMk id="2" creationId="{CC70176B-7D2B-76EB-AF01-A91661D8AAB7}"/>
          </ac:spMkLst>
        </pc:spChg>
        <pc:spChg chg="add mod">
          <ac:chgData name="Adsley, Philip" userId="d032ee7a-3139-4b87-b735-7d24c7a48dc9" providerId="ADAL" clId="{CFEB2895-EBE6-4494-AEBB-EC59EE15D532}" dt="2025-07-17T15:33:01.585" v="2256" actId="1076"/>
          <ac:spMkLst>
            <pc:docMk/>
            <pc:sldMk cId="753825917" sldId="261"/>
            <ac:spMk id="3" creationId="{2E853B66-1F83-EDA2-D651-D2FE72623D37}"/>
          </ac:spMkLst>
        </pc:spChg>
        <pc:spChg chg="add mod ord">
          <ac:chgData name="Adsley, Philip" userId="d032ee7a-3139-4b87-b735-7d24c7a48dc9" providerId="ADAL" clId="{CFEB2895-EBE6-4494-AEBB-EC59EE15D532}" dt="2025-07-16T18:46:55.193" v="650" actId="1035"/>
          <ac:spMkLst>
            <pc:docMk/>
            <pc:sldMk cId="753825917" sldId="261"/>
            <ac:spMk id="4" creationId="{FDB985FD-EFE9-8CEA-8E98-C0F62D9C9B48}"/>
          </ac:spMkLst>
        </pc:spChg>
        <pc:spChg chg="add mod">
          <ac:chgData name="Adsley, Philip" userId="d032ee7a-3139-4b87-b735-7d24c7a48dc9" providerId="ADAL" clId="{CFEB2895-EBE6-4494-AEBB-EC59EE15D532}" dt="2025-07-16T18:47:06.837" v="654" actId="1076"/>
          <ac:spMkLst>
            <pc:docMk/>
            <pc:sldMk cId="753825917" sldId="261"/>
            <ac:spMk id="7" creationId="{AE69182B-512E-D3B3-06C9-5B3AF738FD9B}"/>
          </ac:spMkLst>
        </pc:spChg>
        <pc:grpChg chg="add mod">
          <ac:chgData name="Adsley, Philip" userId="d032ee7a-3139-4b87-b735-7d24c7a48dc9" providerId="ADAL" clId="{CFEB2895-EBE6-4494-AEBB-EC59EE15D532}" dt="2025-07-16T18:46:55.193" v="650" actId="1035"/>
          <ac:grpSpMkLst>
            <pc:docMk/>
            <pc:sldMk cId="753825917" sldId="261"/>
            <ac:grpSpMk id="5" creationId="{1F5797E7-4C70-BC1A-71F8-18CFC1BF36CD}"/>
          </ac:grpSpMkLst>
        </pc:grpChg>
        <pc:picChg chg="add mod">
          <ac:chgData name="Adsley, Philip" userId="d032ee7a-3139-4b87-b735-7d24c7a48dc9" providerId="ADAL" clId="{CFEB2895-EBE6-4494-AEBB-EC59EE15D532}" dt="2025-07-16T18:46:55.193" v="650" actId="1035"/>
          <ac:picMkLst>
            <pc:docMk/>
            <pc:sldMk cId="753825917" sldId="261"/>
            <ac:picMk id="1026" creationId="{D7D99922-4F1E-DA38-F655-664D00A2ED07}"/>
          </ac:picMkLst>
        </pc:picChg>
        <pc:picChg chg="add mod">
          <ac:chgData name="Adsley, Philip" userId="d032ee7a-3139-4b87-b735-7d24c7a48dc9" providerId="ADAL" clId="{CFEB2895-EBE6-4494-AEBB-EC59EE15D532}" dt="2025-07-16T18:47:54.375" v="680" actId="1076"/>
          <ac:picMkLst>
            <pc:docMk/>
            <pc:sldMk cId="753825917" sldId="261"/>
            <ac:picMk id="1028" creationId="{0E5ECEE6-45AD-66E8-6DAD-5D201576E3AA}"/>
          </ac:picMkLst>
        </pc:picChg>
      </pc:sldChg>
      <pc:sldChg chg="addSp modSp new mod">
        <pc:chgData name="Adsley, Philip" userId="d032ee7a-3139-4b87-b735-7d24c7a48dc9" providerId="ADAL" clId="{CFEB2895-EBE6-4494-AEBB-EC59EE15D532}" dt="2025-07-17T15:33:05.380" v="2257"/>
        <pc:sldMkLst>
          <pc:docMk/>
          <pc:sldMk cId="4024147112" sldId="262"/>
        </pc:sldMkLst>
        <pc:spChg chg="add mod">
          <ac:chgData name="Adsley, Philip" userId="d032ee7a-3139-4b87-b735-7d24c7a48dc9" providerId="ADAL" clId="{CFEB2895-EBE6-4494-AEBB-EC59EE15D532}" dt="2025-07-16T18:48:37.429" v="808" actId="20577"/>
          <ac:spMkLst>
            <pc:docMk/>
            <pc:sldMk cId="4024147112" sldId="262"/>
            <ac:spMk id="2" creationId="{619A24A2-4531-2340-7476-AA2937725F77}"/>
          </ac:spMkLst>
        </pc:spChg>
        <pc:spChg chg="add mod">
          <ac:chgData name="Adsley, Philip" userId="d032ee7a-3139-4b87-b735-7d24c7a48dc9" providerId="ADAL" clId="{CFEB2895-EBE6-4494-AEBB-EC59EE15D532}" dt="2025-07-16T18:50:32.800" v="1082" actId="20577"/>
          <ac:spMkLst>
            <pc:docMk/>
            <pc:sldMk cId="4024147112" sldId="262"/>
            <ac:spMk id="3" creationId="{40F02C9F-AC20-6FE1-9268-98EEFF220F9F}"/>
          </ac:spMkLst>
        </pc:spChg>
        <pc:spChg chg="mod">
          <ac:chgData name="Adsley, Philip" userId="d032ee7a-3139-4b87-b735-7d24c7a48dc9" providerId="ADAL" clId="{CFEB2895-EBE6-4494-AEBB-EC59EE15D532}" dt="2025-07-17T15:33:05.380" v="2257"/>
          <ac:spMkLst>
            <pc:docMk/>
            <pc:sldMk cId="4024147112" sldId="262"/>
            <ac:spMk id="5" creationId="{E7EA5207-1E39-B251-2A0E-CB60F3866545}"/>
          </ac:spMkLst>
        </pc:spChg>
        <pc:spChg chg="add mod">
          <ac:chgData name="Adsley, Philip" userId="d032ee7a-3139-4b87-b735-7d24c7a48dc9" providerId="ADAL" clId="{CFEB2895-EBE6-4494-AEBB-EC59EE15D532}" dt="2025-07-17T15:33:05.380" v="2257"/>
          <ac:spMkLst>
            <pc:docMk/>
            <pc:sldMk cId="4024147112" sldId="262"/>
            <ac:spMk id="7" creationId="{87208329-2FD3-4AED-0B50-83A56243D1A9}"/>
          </ac:spMkLst>
        </pc:spChg>
        <pc:grpChg chg="add mod">
          <ac:chgData name="Adsley, Philip" userId="d032ee7a-3139-4b87-b735-7d24c7a48dc9" providerId="ADAL" clId="{CFEB2895-EBE6-4494-AEBB-EC59EE15D532}" dt="2025-07-17T15:33:05.380" v="2257"/>
          <ac:grpSpMkLst>
            <pc:docMk/>
            <pc:sldMk cId="4024147112" sldId="262"/>
            <ac:grpSpMk id="4" creationId="{F51F7FED-B47B-8749-7839-943B63CC8B65}"/>
          </ac:grpSpMkLst>
        </pc:grpChg>
        <pc:picChg chg="mod">
          <ac:chgData name="Adsley, Philip" userId="d032ee7a-3139-4b87-b735-7d24c7a48dc9" providerId="ADAL" clId="{CFEB2895-EBE6-4494-AEBB-EC59EE15D532}" dt="2025-07-17T15:33:05.380" v="2257"/>
          <ac:picMkLst>
            <pc:docMk/>
            <pc:sldMk cId="4024147112" sldId="262"/>
            <ac:picMk id="6" creationId="{A44965EE-D7D2-20F2-456D-69A4E583800E}"/>
          </ac:picMkLst>
        </pc:picChg>
        <pc:picChg chg="add mod">
          <ac:chgData name="Adsley, Philip" userId="d032ee7a-3139-4b87-b735-7d24c7a48dc9" providerId="ADAL" clId="{CFEB2895-EBE6-4494-AEBB-EC59EE15D532}" dt="2025-07-17T15:33:05.380" v="2257"/>
          <ac:picMkLst>
            <pc:docMk/>
            <pc:sldMk cId="4024147112" sldId="262"/>
            <ac:picMk id="8" creationId="{A7CEC979-85F2-C26E-E7FC-A62E69DD51CA}"/>
          </ac:picMkLst>
        </pc:picChg>
      </pc:sldChg>
      <pc:sldChg chg="addSp modSp new mod">
        <pc:chgData name="Adsley, Philip" userId="d032ee7a-3139-4b87-b735-7d24c7a48dc9" providerId="ADAL" clId="{CFEB2895-EBE6-4494-AEBB-EC59EE15D532}" dt="2025-07-19T19:27:51.010" v="6092" actId="1076"/>
        <pc:sldMkLst>
          <pc:docMk/>
          <pc:sldMk cId="2366986197" sldId="263"/>
        </pc:sldMkLst>
        <pc:spChg chg="add mod">
          <ac:chgData name="Adsley, Philip" userId="d032ee7a-3139-4b87-b735-7d24c7a48dc9" providerId="ADAL" clId="{CFEB2895-EBE6-4494-AEBB-EC59EE15D532}" dt="2025-07-16T18:49:25.007" v="914" actId="20577"/>
          <ac:spMkLst>
            <pc:docMk/>
            <pc:sldMk cId="2366986197" sldId="263"/>
            <ac:spMk id="2" creationId="{0D71FB9A-13EE-FDA2-B52F-0336D3930BF2}"/>
          </ac:spMkLst>
        </pc:spChg>
        <pc:spChg chg="mod">
          <ac:chgData name="Adsley, Philip" userId="d032ee7a-3139-4b87-b735-7d24c7a48dc9" providerId="ADAL" clId="{CFEB2895-EBE6-4494-AEBB-EC59EE15D532}" dt="2025-07-19T19:27:51.010" v="6092" actId="1076"/>
          <ac:spMkLst>
            <pc:docMk/>
            <pc:sldMk cId="2366986197" sldId="263"/>
            <ac:spMk id="4" creationId="{C2819948-D8B8-A6E9-5E54-48203D676C53}"/>
          </ac:spMkLst>
        </pc:spChg>
        <pc:spChg chg="add mod">
          <ac:chgData name="Adsley, Philip" userId="d032ee7a-3139-4b87-b735-7d24c7a48dc9" providerId="ADAL" clId="{CFEB2895-EBE6-4494-AEBB-EC59EE15D532}" dt="2025-07-19T19:27:51.010" v="6092" actId="1076"/>
          <ac:spMkLst>
            <pc:docMk/>
            <pc:sldMk cId="2366986197" sldId="263"/>
            <ac:spMk id="6" creationId="{165FE26F-A23B-9532-922F-3ED1C892C718}"/>
          </ac:spMkLst>
        </pc:spChg>
        <pc:spChg chg="add mod">
          <ac:chgData name="Adsley, Philip" userId="d032ee7a-3139-4b87-b735-7d24c7a48dc9" providerId="ADAL" clId="{CFEB2895-EBE6-4494-AEBB-EC59EE15D532}" dt="2025-07-19T19:27:42.945" v="6090" actId="5793"/>
          <ac:spMkLst>
            <pc:docMk/>
            <pc:sldMk cId="2366986197" sldId="263"/>
            <ac:spMk id="7" creationId="{80F579D5-B08D-B47C-CEC3-C5A4520A6B2D}"/>
          </ac:spMkLst>
        </pc:spChg>
        <pc:grpChg chg="add mod">
          <ac:chgData name="Adsley, Philip" userId="d032ee7a-3139-4b87-b735-7d24c7a48dc9" providerId="ADAL" clId="{CFEB2895-EBE6-4494-AEBB-EC59EE15D532}" dt="2025-07-19T19:27:51.010" v="6092" actId="1076"/>
          <ac:grpSpMkLst>
            <pc:docMk/>
            <pc:sldMk cId="2366986197" sldId="263"/>
            <ac:grpSpMk id="3" creationId="{0E3DB740-9DC5-A26F-1E40-F82147E5470E}"/>
          </ac:grpSpMkLst>
        </pc:grpChg>
        <pc:grpChg chg="add mod">
          <ac:chgData name="Adsley, Philip" userId="d032ee7a-3139-4b87-b735-7d24c7a48dc9" providerId="ADAL" clId="{CFEB2895-EBE6-4494-AEBB-EC59EE15D532}" dt="2025-07-19T19:27:51.010" v="6092" actId="1076"/>
          <ac:grpSpMkLst>
            <pc:docMk/>
            <pc:sldMk cId="2366986197" sldId="263"/>
            <ac:grpSpMk id="8" creationId="{198B2612-D952-43A5-B024-DFF92716699C}"/>
          </ac:grpSpMkLst>
        </pc:grpChg>
        <pc:picChg chg="mod">
          <ac:chgData name="Adsley, Philip" userId="d032ee7a-3139-4b87-b735-7d24c7a48dc9" providerId="ADAL" clId="{CFEB2895-EBE6-4494-AEBB-EC59EE15D532}" dt="2025-07-19T19:27:51.010" v="6092" actId="1076"/>
          <ac:picMkLst>
            <pc:docMk/>
            <pc:sldMk cId="2366986197" sldId="263"/>
            <ac:picMk id="5" creationId="{9A19A5C3-EBDC-487C-D61A-87B64DD3A956}"/>
          </ac:picMkLst>
        </pc:picChg>
      </pc:sldChg>
      <pc:sldChg chg="addSp delSp modSp add mod">
        <pc:chgData name="Adsley, Philip" userId="d032ee7a-3139-4b87-b735-7d24c7a48dc9" providerId="ADAL" clId="{CFEB2895-EBE6-4494-AEBB-EC59EE15D532}" dt="2025-07-17T15:42:54.029" v="3172" actId="20577"/>
        <pc:sldMkLst>
          <pc:docMk/>
          <pc:sldMk cId="607857012" sldId="264"/>
        </pc:sldMkLst>
        <pc:spChg chg="mod">
          <ac:chgData name="Adsley, Philip" userId="d032ee7a-3139-4b87-b735-7d24c7a48dc9" providerId="ADAL" clId="{CFEB2895-EBE6-4494-AEBB-EC59EE15D532}" dt="2025-07-17T15:42:54.029" v="3172" actId="20577"/>
          <ac:spMkLst>
            <pc:docMk/>
            <pc:sldMk cId="607857012" sldId="264"/>
            <ac:spMk id="3" creationId="{D7FB235E-170E-E9E6-6236-6C4E254ED851}"/>
          </ac:spMkLst>
        </pc:spChg>
        <pc:picChg chg="add mod">
          <ac:chgData name="Adsley, Philip" userId="d032ee7a-3139-4b87-b735-7d24c7a48dc9" providerId="ADAL" clId="{CFEB2895-EBE6-4494-AEBB-EC59EE15D532}" dt="2025-07-17T15:30:05.977" v="2217" actId="1076"/>
          <ac:picMkLst>
            <pc:docMk/>
            <pc:sldMk cId="607857012" sldId="264"/>
            <ac:picMk id="5" creationId="{B1BD83D0-E12A-D7A6-4F9C-889F01C1F4C9}"/>
          </ac:picMkLst>
        </pc:picChg>
        <pc:cxnChg chg="add mod">
          <ac:chgData name="Adsley, Philip" userId="d032ee7a-3139-4b87-b735-7d24c7a48dc9" providerId="ADAL" clId="{CFEB2895-EBE6-4494-AEBB-EC59EE15D532}" dt="2025-07-17T15:32:00.567" v="2240" actId="1582"/>
          <ac:cxnSpMkLst>
            <pc:docMk/>
            <pc:sldMk cId="607857012" sldId="264"/>
            <ac:cxnSpMk id="21" creationId="{DE2F0304-110D-372E-0423-E25DF58E3981}"/>
          </ac:cxnSpMkLst>
        </pc:cxnChg>
        <pc:cxnChg chg="add mod">
          <ac:chgData name="Adsley, Philip" userId="d032ee7a-3139-4b87-b735-7d24c7a48dc9" providerId="ADAL" clId="{CFEB2895-EBE6-4494-AEBB-EC59EE15D532}" dt="2025-07-17T15:32:12.276" v="2243" actId="1582"/>
          <ac:cxnSpMkLst>
            <pc:docMk/>
            <pc:sldMk cId="607857012" sldId="264"/>
            <ac:cxnSpMk id="23" creationId="{09CB3B06-DFF6-8704-B0EA-C554CC417AC0}"/>
          </ac:cxnSpMkLst>
        </pc:cxnChg>
        <pc:cxnChg chg="add mod">
          <ac:chgData name="Adsley, Philip" userId="d032ee7a-3139-4b87-b735-7d24c7a48dc9" providerId="ADAL" clId="{CFEB2895-EBE6-4494-AEBB-EC59EE15D532}" dt="2025-07-17T15:32:27.838" v="2248" actId="14100"/>
          <ac:cxnSpMkLst>
            <pc:docMk/>
            <pc:sldMk cId="607857012" sldId="264"/>
            <ac:cxnSpMk id="24" creationId="{7E567330-3AD0-F367-0C03-C826CAAB6544}"/>
          </ac:cxnSpMkLst>
        </pc:cxnChg>
        <pc:cxnChg chg="add mod">
          <ac:chgData name="Adsley, Philip" userId="d032ee7a-3139-4b87-b735-7d24c7a48dc9" providerId="ADAL" clId="{CFEB2895-EBE6-4494-AEBB-EC59EE15D532}" dt="2025-07-17T15:32:35.465" v="2251" actId="14100"/>
          <ac:cxnSpMkLst>
            <pc:docMk/>
            <pc:sldMk cId="607857012" sldId="264"/>
            <ac:cxnSpMk id="26" creationId="{ED0795FD-D0BA-B0A2-E7BC-1643187D0310}"/>
          </ac:cxnSpMkLst>
        </pc:cxnChg>
        <pc:cxnChg chg="add mod">
          <ac:chgData name="Adsley, Philip" userId="d032ee7a-3139-4b87-b735-7d24c7a48dc9" providerId="ADAL" clId="{CFEB2895-EBE6-4494-AEBB-EC59EE15D532}" dt="2025-07-17T15:32:43.355" v="2254" actId="14100"/>
          <ac:cxnSpMkLst>
            <pc:docMk/>
            <pc:sldMk cId="607857012" sldId="264"/>
            <ac:cxnSpMk id="29" creationId="{E32F5092-26DA-08A6-25E0-A07B382CFFEA}"/>
          </ac:cxnSpMkLst>
        </pc:cxnChg>
      </pc:sldChg>
      <pc:sldChg chg="addSp modSp new mod">
        <pc:chgData name="Adsley, Philip" userId="d032ee7a-3139-4b87-b735-7d24c7a48dc9" providerId="ADAL" clId="{CFEB2895-EBE6-4494-AEBB-EC59EE15D532}" dt="2025-07-19T19:38:59.339" v="6675" actId="1076"/>
        <pc:sldMkLst>
          <pc:docMk/>
          <pc:sldMk cId="3793669553" sldId="265"/>
        </pc:sldMkLst>
        <pc:spChg chg="add mod">
          <ac:chgData name="Adsley, Philip" userId="d032ee7a-3139-4b87-b735-7d24c7a48dc9" providerId="ADAL" clId="{CFEB2895-EBE6-4494-AEBB-EC59EE15D532}" dt="2025-07-16T18:52:56.749" v="1278" actId="20577"/>
          <ac:spMkLst>
            <pc:docMk/>
            <pc:sldMk cId="3793669553" sldId="265"/>
            <ac:spMk id="2" creationId="{95AAE484-1E25-A174-73BE-ADE068926BE8}"/>
          </ac:spMkLst>
        </pc:spChg>
        <pc:spChg chg="add mod">
          <ac:chgData name="Adsley, Philip" userId="d032ee7a-3139-4b87-b735-7d24c7a48dc9" providerId="ADAL" clId="{CFEB2895-EBE6-4494-AEBB-EC59EE15D532}" dt="2025-07-19T19:29:30.531" v="6353" actId="20577"/>
          <ac:spMkLst>
            <pc:docMk/>
            <pc:sldMk cId="3793669553" sldId="265"/>
            <ac:spMk id="3" creationId="{C6834481-ACB1-EC8B-1A39-6841B7A95367}"/>
          </ac:spMkLst>
        </pc:spChg>
        <pc:spChg chg="add mod">
          <ac:chgData name="Adsley, Philip" userId="d032ee7a-3139-4b87-b735-7d24c7a48dc9" providerId="ADAL" clId="{CFEB2895-EBE6-4494-AEBB-EC59EE15D532}" dt="2025-07-19T19:38:59.339" v="6675" actId="1076"/>
          <ac:spMkLst>
            <pc:docMk/>
            <pc:sldMk cId="3793669553" sldId="265"/>
            <ac:spMk id="7" creationId="{BDC5AFC3-0B89-4B20-A235-01A68D96F00D}"/>
          </ac:spMkLst>
        </pc:spChg>
        <pc:picChg chg="add mod">
          <ac:chgData name="Adsley, Philip" userId="d032ee7a-3139-4b87-b735-7d24c7a48dc9" providerId="ADAL" clId="{CFEB2895-EBE6-4494-AEBB-EC59EE15D532}" dt="2025-07-19T19:38:27.701" v="6653" actId="1076"/>
          <ac:picMkLst>
            <pc:docMk/>
            <pc:sldMk cId="3793669553" sldId="265"/>
            <ac:picMk id="5132" creationId="{6618018F-BA1F-927C-2D85-68768F242B9D}"/>
          </ac:picMkLst>
        </pc:picChg>
      </pc:sldChg>
      <pc:sldChg chg="addSp modSp new mod">
        <pc:chgData name="Adsley, Philip" userId="d032ee7a-3139-4b87-b735-7d24c7a48dc9" providerId="ADAL" clId="{CFEB2895-EBE6-4494-AEBB-EC59EE15D532}" dt="2025-07-22T00:00:01.453" v="7428" actId="1038"/>
        <pc:sldMkLst>
          <pc:docMk/>
          <pc:sldMk cId="1966095214" sldId="266"/>
        </pc:sldMkLst>
        <pc:spChg chg="add mod">
          <ac:chgData name="Adsley, Philip" userId="d032ee7a-3139-4b87-b735-7d24c7a48dc9" providerId="ADAL" clId="{CFEB2895-EBE6-4494-AEBB-EC59EE15D532}" dt="2025-07-17T02:47:01.266" v="1303" actId="20577"/>
          <ac:spMkLst>
            <pc:docMk/>
            <pc:sldMk cId="1966095214" sldId="266"/>
            <ac:spMk id="2" creationId="{063EE17C-EA7F-0FE1-21CB-4D2904C1D84B}"/>
          </ac:spMkLst>
        </pc:spChg>
        <pc:spChg chg="add mod">
          <ac:chgData name="Adsley, Philip" userId="d032ee7a-3139-4b87-b735-7d24c7a48dc9" providerId="ADAL" clId="{CFEB2895-EBE6-4494-AEBB-EC59EE15D532}" dt="2025-07-17T17:27:58.376" v="5544" actId="20577"/>
          <ac:spMkLst>
            <pc:docMk/>
            <pc:sldMk cId="1966095214" sldId="266"/>
            <ac:spMk id="3" creationId="{93472711-F712-CCA9-3528-926D5AAE0FC7}"/>
          </ac:spMkLst>
        </pc:spChg>
        <pc:spChg chg="add mod">
          <ac:chgData name="Adsley, Philip" userId="d032ee7a-3139-4b87-b735-7d24c7a48dc9" providerId="ADAL" clId="{CFEB2895-EBE6-4494-AEBB-EC59EE15D532}" dt="2025-07-19T19:36:24.526" v="6541"/>
          <ac:spMkLst>
            <pc:docMk/>
            <pc:sldMk cId="1966095214" sldId="266"/>
            <ac:spMk id="5" creationId="{2186FCFD-70F1-7907-2DE7-B068039566E6}"/>
          </ac:spMkLst>
        </pc:spChg>
        <pc:spChg chg="add mod">
          <ac:chgData name="Adsley, Philip" userId="d032ee7a-3139-4b87-b735-7d24c7a48dc9" providerId="ADAL" clId="{CFEB2895-EBE6-4494-AEBB-EC59EE15D532}" dt="2025-07-19T19:36:52.538" v="6604" actId="6549"/>
          <ac:spMkLst>
            <pc:docMk/>
            <pc:sldMk cId="1966095214" sldId="266"/>
            <ac:spMk id="6" creationId="{1A6453AD-4A69-B280-FAC5-97ACFE7AD1AE}"/>
          </ac:spMkLst>
        </pc:spChg>
        <pc:spChg chg="add mod">
          <ac:chgData name="Adsley, Philip" userId="d032ee7a-3139-4b87-b735-7d24c7a48dc9" providerId="ADAL" clId="{CFEB2895-EBE6-4494-AEBB-EC59EE15D532}" dt="2025-07-22T00:00:01.453" v="7428" actId="1038"/>
          <ac:spMkLst>
            <pc:docMk/>
            <pc:sldMk cId="1966095214" sldId="266"/>
            <ac:spMk id="7" creationId="{4037977E-0F2B-5532-725F-79E625EDE6E0}"/>
          </ac:spMkLst>
        </pc:spChg>
        <pc:picChg chg="add mod">
          <ac:chgData name="Adsley, Philip" userId="d032ee7a-3139-4b87-b735-7d24c7a48dc9" providerId="ADAL" clId="{CFEB2895-EBE6-4494-AEBB-EC59EE15D532}" dt="2025-07-21T23:59:53.792" v="7411" actId="1076"/>
          <ac:picMkLst>
            <pc:docMk/>
            <pc:sldMk cId="1966095214" sldId="266"/>
            <ac:picMk id="4" creationId="{9155D6A0-0122-7E46-5D33-56EEF9FE6834}"/>
          </ac:picMkLst>
        </pc:picChg>
      </pc:sldChg>
      <pc:sldChg chg="addSp modSp add mod">
        <pc:chgData name="Adsley, Philip" userId="d032ee7a-3139-4b87-b735-7d24c7a48dc9" providerId="ADAL" clId="{CFEB2895-EBE6-4494-AEBB-EC59EE15D532}" dt="2025-07-17T15:46:52.645" v="3244" actId="20577"/>
        <pc:sldMkLst>
          <pc:docMk/>
          <pc:sldMk cId="778289281" sldId="267"/>
        </pc:sldMkLst>
        <pc:spChg chg="mod">
          <ac:chgData name="Adsley, Philip" userId="d032ee7a-3139-4b87-b735-7d24c7a48dc9" providerId="ADAL" clId="{CFEB2895-EBE6-4494-AEBB-EC59EE15D532}" dt="2025-07-17T15:46:34.563" v="3208" actId="1076"/>
          <ac:spMkLst>
            <pc:docMk/>
            <pc:sldMk cId="778289281" sldId="267"/>
            <ac:spMk id="2" creationId="{73D84CF8-C872-CDFB-CBA9-4AF0266324AC}"/>
          </ac:spMkLst>
        </pc:spChg>
        <pc:spChg chg="mod">
          <ac:chgData name="Adsley, Philip" userId="d032ee7a-3139-4b87-b735-7d24c7a48dc9" providerId="ADAL" clId="{CFEB2895-EBE6-4494-AEBB-EC59EE15D532}" dt="2025-07-17T15:38:21.730" v="2643" actId="20577"/>
          <ac:spMkLst>
            <pc:docMk/>
            <pc:sldMk cId="778289281" sldId="267"/>
            <ac:spMk id="3" creationId="{B58692F6-F196-484B-F47C-EA02AFF96CF0}"/>
          </ac:spMkLst>
        </pc:spChg>
        <pc:spChg chg="add mod">
          <ac:chgData name="Adsley, Philip" userId="d032ee7a-3139-4b87-b735-7d24c7a48dc9" providerId="ADAL" clId="{CFEB2895-EBE6-4494-AEBB-EC59EE15D532}" dt="2025-07-17T15:46:52.645" v="3244" actId="20577"/>
          <ac:spMkLst>
            <pc:docMk/>
            <pc:sldMk cId="778289281" sldId="267"/>
            <ac:spMk id="4" creationId="{EC909098-B787-A04F-EB15-145812A7825D}"/>
          </ac:spMkLst>
        </pc:spChg>
        <pc:picChg chg="add mod">
          <ac:chgData name="Adsley, Philip" userId="d032ee7a-3139-4b87-b735-7d24c7a48dc9" providerId="ADAL" clId="{CFEB2895-EBE6-4494-AEBB-EC59EE15D532}" dt="2025-07-17T15:46:13.096" v="3206" actId="1076"/>
          <ac:picMkLst>
            <pc:docMk/>
            <pc:sldMk cId="778289281" sldId="267"/>
            <ac:picMk id="4098" creationId="{88C9BBC6-91A5-2318-D270-139F62DB6979}"/>
          </ac:picMkLst>
        </pc:picChg>
      </pc:sldChg>
      <pc:sldChg chg="addSp modSp add mod">
        <pc:chgData name="Adsley, Philip" userId="d032ee7a-3139-4b87-b735-7d24c7a48dc9" providerId="ADAL" clId="{CFEB2895-EBE6-4494-AEBB-EC59EE15D532}" dt="2025-07-17T15:47:00.429" v="3245"/>
        <pc:sldMkLst>
          <pc:docMk/>
          <pc:sldMk cId="2987894052" sldId="268"/>
        </pc:sldMkLst>
        <pc:spChg chg="mod">
          <ac:chgData name="Adsley, Philip" userId="d032ee7a-3139-4b87-b735-7d24c7a48dc9" providerId="ADAL" clId="{CFEB2895-EBE6-4494-AEBB-EC59EE15D532}" dt="2025-07-17T15:40:32.546" v="2941" actId="255"/>
          <ac:spMkLst>
            <pc:docMk/>
            <pc:sldMk cId="2987894052" sldId="268"/>
            <ac:spMk id="3" creationId="{680DAB22-88E2-CA02-667E-BF159AC00A98}"/>
          </ac:spMkLst>
        </pc:spChg>
        <pc:spChg chg="add mod">
          <ac:chgData name="Adsley, Philip" userId="d032ee7a-3139-4b87-b735-7d24c7a48dc9" providerId="ADAL" clId="{CFEB2895-EBE6-4494-AEBB-EC59EE15D532}" dt="2025-07-17T15:47:00.429" v="3245"/>
          <ac:spMkLst>
            <pc:docMk/>
            <pc:sldMk cId="2987894052" sldId="268"/>
            <ac:spMk id="5" creationId="{4B1C00AA-32CA-FFDC-1F68-443A6865AE9E}"/>
          </ac:spMkLst>
        </pc:spChg>
        <pc:picChg chg="add mod">
          <ac:chgData name="Adsley, Philip" userId="d032ee7a-3139-4b87-b735-7d24c7a48dc9" providerId="ADAL" clId="{CFEB2895-EBE6-4494-AEBB-EC59EE15D532}" dt="2025-07-17T15:47:00.429" v="3245"/>
          <ac:picMkLst>
            <pc:docMk/>
            <pc:sldMk cId="2987894052" sldId="268"/>
            <ac:picMk id="4" creationId="{2C0170E1-0E48-DF19-E17F-134394251BC5}"/>
          </ac:picMkLst>
        </pc:picChg>
      </pc:sldChg>
      <pc:sldChg chg="addSp modSp add mod">
        <pc:chgData name="Adsley, Philip" userId="d032ee7a-3139-4b87-b735-7d24c7a48dc9" providerId="ADAL" clId="{CFEB2895-EBE6-4494-AEBB-EC59EE15D532}" dt="2025-07-17T15:47:02.158" v="3246"/>
        <pc:sldMkLst>
          <pc:docMk/>
          <pc:sldMk cId="4032380211" sldId="269"/>
        </pc:sldMkLst>
        <pc:spChg chg="mod">
          <ac:chgData name="Adsley, Philip" userId="d032ee7a-3139-4b87-b735-7d24c7a48dc9" providerId="ADAL" clId="{CFEB2895-EBE6-4494-AEBB-EC59EE15D532}" dt="2025-07-17T15:43:21.781" v="3204" actId="20577"/>
          <ac:spMkLst>
            <pc:docMk/>
            <pc:sldMk cId="4032380211" sldId="269"/>
            <ac:spMk id="3" creationId="{17E556B5-57EC-3983-7AA1-42F2A3BE79F6}"/>
          </ac:spMkLst>
        </pc:spChg>
        <pc:spChg chg="add mod">
          <ac:chgData name="Adsley, Philip" userId="d032ee7a-3139-4b87-b735-7d24c7a48dc9" providerId="ADAL" clId="{CFEB2895-EBE6-4494-AEBB-EC59EE15D532}" dt="2025-07-17T15:47:02.158" v="3246"/>
          <ac:spMkLst>
            <pc:docMk/>
            <pc:sldMk cId="4032380211" sldId="269"/>
            <ac:spMk id="5" creationId="{AE80D698-AA49-6ECE-8013-7183AE770564}"/>
          </ac:spMkLst>
        </pc:spChg>
        <pc:picChg chg="add mod">
          <ac:chgData name="Adsley, Philip" userId="d032ee7a-3139-4b87-b735-7d24c7a48dc9" providerId="ADAL" clId="{CFEB2895-EBE6-4494-AEBB-EC59EE15D532}" dt="2025-07-17T15:47:02.158" v="3246"/>
          <ac:picMkLst>
            <pc:docMk/>
            <pc:sldMk cId="4032380211" sldId="269"/>
            <ac:picMk id="4" creationId="{630687AE-AC66-0622-540C-7B7A5B6C09EB}"/>
          </ac:picMkLst>
        </pc:picChg>
      </pc:sldChg>
      <pc:sldChg chg="modSp add del mod">
        <pc:chgData name="Adsley, Philip" userId="d032ee7a-3139-4b87-b735-7d24c7a48dc9" providerId="ADAL" clId="{CFEB2895-EBE6-4494-AEBB-EC59EE15D532}" dt="2025-07-17T15:56:03.078" v="3707" actId="47"/>
        <pc:sldMkLst>
          <pc:docMk/>
          <pc:sldMk cId="760977436" sldId="270"/>
        </pc:sldMkLst>
      </pc:sldChg>
      <pc:sldChg chg="addSp modSp add mod">
        <pc:chgData name="Adsley, Philip" userId="d032ee7a-3139-4b87-b735-7d24c7a48dc9" providerId="ADAL" clId="{CFEB2895-EBE6-4494-AEBB-EC59EE15D532}" dt="2025-07-19T19:34:08.949" v="6536" actId="20577"/>
        <pc:sldMkLst>
          <pc:docMk/>
          <pc:sldMk cId="166965653" sldId="271"/>
        </pc:sldMkLst>
        <pc:spChg chg="mod">
          <ac:chgData name="Adsley, Philip" userId="d032ee7a-3139-4b87-b735-7d24c7a48dc9" providerId="ADAL" clId="{CFEB2895-EBE6-4494-AEBB-EC59EE15D532}" dt="2025-07-17T02:52:22.037" v="1581" actId="20577"/>
          <ac:spMkLst>
            <pc:docMk/>
            <pc:sldMk cId="166965653" sldId="271"/>
            <ac:spMk id="2" creationId="{0667D547-4495-578B-EF82-973D153CDDD7}"/>
          </ac:spMkLst>
        </pc:spChg>
        <pc:spChg chg="mod">
          <ac:chgData name="Adsley, Philip" userId="d032ee7a-3139-4b87-b735-7d24c7a48dc9" providerId="ADAL" clId="{CFEB2895-EBE6-4494-AEBB-EC59EE15D532}" dt="2025-07-19T19:34:08.949" v="6536" actId="20577"/>
          <ac:spMkLst>
            <pc:docMk/>
            <pc:sldMk cId="166965653" sldId="271"/>
            <ac:spMk id="3" creationId="{A4518A8D-028E-4506-413A-A56888086AE0}"/>
          </ac:spMkLst>
        </pc:spChg>
        <pc:spChg chg="add mod">
          <ac:chgData name="Adsley, Philip" userId="d032ee7a-3139-4b87-b735-7d24c7a48dc9" providerId="ADAL" clId="{CFEB2895-EBE6-4494-AEBB-EC59EE15D532}" dt="2025-07-17T16:07:34.944" v="3792" actId="20577"/>
          <ac:spMkLst>
            <pc:docMk/>
            <pc:sldMk cId="166965653" sldId="271"/>
            <ac:spMk id="6" creationId="{8152A3BF-5271-8A7B-BD4A-4307594114EC}"/>
          </ac:spMkLst>
        </pc:spChg>
        <pc:picChg chg="add mod">
          <ac:chgData name="Adsley, Philip" userId="d032ee7a-3139-4b87-b735-7d24c7a48dc9" providerId="ADAL" clId="{CFEB2895-EBE6-4494-AEBB-EC59EE15D532}" dt="2025-07-17T16:07:02.778" v="3738" actId="1076"/>
          <ac:picMkLst>
            <pc:docMk/>
            <pc:sldMk cId="166965653" sldId="271"/>
            <ac:picMk id="5" creationId="{D307391C-8D7F-6E35-C386-DD9F9743BF09}"/>
          </ac:picMkLst>
        </pc:picChg>
        <pc:picChg chg="add mod">
          <ac:chgData name="Adsley, Philip" userId="d032ee7a-3139-4b87-b735-7d24c7a48dc9" providerId="ADAL" clId="{CFEB2895-EBE6-4494-AEBB-EC59EE15D532}" dt="2025-07-19T19:33:27.401" v="6355" actId="1076"/>
          <ac:picMkLst>
            <pc:docMk/>
            <pc:sldMk cId="166965653" sldId="271"/>
            <ac:picMk id="8" creationId="{E4FB9276-9CE5-D193-A29A-A3DF9AF64472}"/>
          </ac:picMkLst>
        </pc:picChg>
      </pc:sldChg>
      <pc:sldChg chg="addSp modSp add mod">
        <pc:chgData name="Adsley, Philip" userId="d032ee7a-3139-4b87-b735-7d24c7a48dc9" providerId="ADAL" clId="{CFEB2895-EBE6-4494-AEBB-EC59EE15D532}" dt="2025-07-21T19:13:01.084" v="6780" actId="14100"/>
        <pc:sldMkLst>
          <pc:docMk/>
          <pc:sldMk cId="2046952476" sldId="272"/>
        </pc:sldMkLst>
        <pc:spChg chg="mod">
          <ac:chgData name="Adsley, Philip" userId="d032ee7a-3139-4b87-b735-7d24c7a48dc9" providerId="ADAL" clId="{CFEB2895-EBE6-4494-AEBB-EC59EE15D532}" dt="2025-07-19T18:44:58.712" v="5596" actId="313"/>
          <ac:spMkLst>
            <pc:docMk/>
            <pc:sldMk cId="2046952476" sldId="272"/>
            <ac:spMk id="3" creationId="{A4BFCCA9-086E-2F91-CCF9-391280DDFF04}"/>
          </ac:spMkLst>
        </pc:spChg>
        <pc:picChg chg="add mod">
          <ac:chgData name="Adsley, Philip" userId="d032ee7a-3139-4b87-b735-7d24c7a48dc9" providerId="ADAL" clId="{CFEB2895-EBE6-4494-AEBB-EC59EE15D532}" dt="2025-07-21T19:13:01.084" v="6780" actId="14100"/>
          <ac:picMkLst>
            <pc:docMk/>
            <pc:sldMk cId="2046952476" sldId="272"/>
            <ac:picMk id="5" creationId="{883904BE-25DC-C503-FFC1-2B63CFC781CE}"/>
          </ac:picMkLst>
        </pc:picChg>
        <pc:picChg chg="add mod">
          <ac:chgData name="Adsley, Philip" userId="d032ee7a-3139-4b87-b735-7d24c7a48dc9" providerId="ADAL" clId="{CFEB2895-EBE6-4494-AEBB-EC59EE15D532}" dt="2025-07-21T19:12:57.597" v="6779" actId="1076"/>
          <ac:picMkLst>
            <pc:docMk/>
            <pc:sldMk cId="2046952476" sldId="272"/>
            <ac:picMk id="7" creationId="{8B6E52A0-E960-CD08-56B4-8D3B6C11C098}"/>
          </ac:picMkLst>
        </pc:picChg>
      </pc:sldChg>
      <pc:sldChg chg="addSp modSp add mod">
        <pc:chgData name="Adsley, Philip" userId="d032ee7a-3139-4b87-b735-7d24c7a48dc9" providerId="ADAL" clId="{CFEB2895-EBE6-4494-AEBB-EC59EE15D532}" dt="2025-07-23T11:45:33.381" v="8655"/>
        <pc:sldMkLst>
          <pc:docMk/>
          <pc:sldMk cId="2417097697" sldId="273"/>
        </pc:sldMkLst>
        <pc:spChg chg="mod">
          <ac:chgData name="Adsley, Philip" userId="d032ee7a-3139-4b87-b735-7d24c7a48dc9" providerId="ADAL" clId="{CFEB2895-EBE6-4494-AEBB-EC59EE15D532}" dt="2025-07-23T11:45:33.381" v="8655"/>
          <ac:spMkLst>
            <pc:docMk/>
            <pc:sldMk cId="2417097697" sldId="273"/>
            <ac:spMk id="3" creationId="{0DF86E74-230F-48A8-767A-A1F787ABC60B}"/>
          </ac:spMkLst>
        </pc:spChg>
        <pc:spChg chg="add mod">
          <ac:chgData name="Adsley, Philip" userId="d032ee7a-3139-4b87-b735-7d24c7a48dc9" providerId="ADAL" clId="{CFEB2895-EBE6-4494-AEBB-EC59EE15D532}" dt="2025-07-21T19:21:04.217" v="6884" actId="20577"/>
          <ac:spMkLst>
            <pc:docMk/>
            <pc:sldMk cId="2417097697" sldId="273"/>
            <ac:spMk id="6" creationId="{D8D5D31E-88D8-1ED2-D765-837209AB0306}"/>
          </ac:spMkLst>
        </pc:spChg>
        <pc:spChg chg="add mod">
          <ac:chgData name="Adsley, Philip" userId="d032ee7a-3139-4b87-b735-7d24c7a48dc9" providerId="ADAL" clId="{CFEB2895-EBE6-4494-AEBB-EC59EE15D532}" dt="2025-07-21T19:21:13.386" v="6887" actId="20577"/>
          <ac:spMkLst>
            <pc:docMk/>
            <pc:sldMk cId="2417097697" sldId="273"/>
            <ac:spMk id="7" creationId="{D03393C5-AE18-7D70-9A88-215F2BB88B98}"/>
          </ac:spMkLst>
        </pc:spChg>
        <pc:picChg chg="add mod">
          <ac:chgData name="Adsley, Philip" userId="d032ee7a-3139-4b87-b735-7d24c7a48dc9" providerId="ADAL" clId="{CFEB2895-EBE6-4494-AEBB-EC59EE15D532}" dt="2025-07-21T19:19:12.532" v="6784" actId="14100"/>
          <ac:picMkLst>
            <pc:docMk/>
            <pc:sldMk cId="2417097697" sldId="273"/>
            <ac:picMk id="5" creationId="{CBCB136B-3D68-E971-7CDE-8C0BD46D5E53}"/>
          </ac:picMkLst>
        </pc:picChg>
      </pc:sldChg>
      <pc:sldChg chg="addSp modSp add mod">
        <pc:chgData name="Adsley, Philip" userId="d032ee7a-3139-4b87-b735-7d24c7a48dc9" providerId="ADAL" clId="{CFEB2895-EBE6-4494-AEBB-EC59EE15D532}" dt="2025-07-23T11:52:17.632" v="8706" actId="20577"/>
        <pc:sldMkLst>
          <pc:docMk/>
          <pc:sldMk cId="251534419" sldId="274"/>
        </pc:sldMkLst>
        <pc:spChg chg="mod">
          <ac:chgData name="Adsley, Philip" userId="d032ee7a-3139-4b87-b735-7d24c7a48dc9" providerId="ADAL" clId="{CFEB2895-EBE6-4494-AEBB-EC59EE15D532}" dt="2025-07-23T11:51:25.181" v="8674" actId="20577"/>
          <ac:spMkLst>
            <pc:docMk/>
            <pc:sldMk cId="251534419" sldId="274"/>
            <ac:spMk id="3" creationId="{D35A847C-90A3-5360-BCE4-A535323DB478}"/>
          </ac:spMkLst>
        </pc:spChg>
        <pc:spChg chg="add mod">
          <ac:chgData name="Adsley, Philip" userId="d032ee7a-3139-4b87-b735-7d24c7a48dc9" providerId="ADAL" clId="{CFEB2895-EBE6-4494-AEBB-EC59EE15D532}" dt="2025-07-23T11:52:17.632" v="8706" actId="20577"/>
          <ac:spMkLst>
            <pc:docMk/>
            <pc:sldMk cId="251534419" sldId="274"/>
            <ac:spMk id="6" creationId="{74F9A4D6-6459-FB46-8823-1167E72C1870}"/>
          </ac:spMkLst>
        </pc:spChg>
        <pc:picChg chg="add mod">
          <ac:chgData name="Adsley, Philip" userId="d032ee7a-3139-4b87-b735-7d24c7a48dc9" providerId="ADAL" clId="{CFEB2895-EBE6-4494-AEBB-EC59EE15D532}" dt="2025-07-23T11:51:33.548" v="8676" actId="14100"/>
          <ac:picMkLst>
            <pc:docMk/>
            <pc:sldMk cId="251534419" sldId="274"/>
            <ac:picMk id="5" creationId="{2DF35AE8-92ED-9BE1-3EA1-4039B362F71D}"/>
          </ac:picMkLst>
        </pc:picChg>
      </pc:sldChg>
      <pc:sldChg chg="addSp delSp modSp add mod">
        <pc:chgData name="Adsley, Philip" userId="d032ee7a-3139-4b87-b735-7d24c7a48dc9" providerId="ADAL" clId="{CFEB2895-EBE6-4494-AEBB-EC59EE15D532}" dt="2025-07-19T19:43:47.560" v="6771" actId="20577"/>
        <pc:sldMkLst>
          <pc:docMk/>
          <pc:sldMk cId="4149311900" sldId="275"/>
        </pc:sldMkLst>
        <pc:spChg chg="mod">
          <ac:chgData name="Adsley, Philip" userId="d032ee7a-3139-4b87-b735-7d24c7a48dc9" providerId="ADAL" clId="{CFEB2895-EBE6-4494-AEBB-EC59EE15D532}" dt="2025-07-17T02:51:35.764" v="1526" actId="20577"/>
          <ac:spMkLst>
            <pc:docMk/>
            <pc:sldMk cId="4149311900" sldId="275"/>
            <ac:spMk id="2" creationId="{20F2FADF-8E7D-8DFA-7A9E-8FC169ECA4F9}"/>
          </ac:spMkLst>
        </pc:spChg>
        <pc:spChg chg="mod">
          <ac:chgData name="Adsley, Philip" userId="d032ee7a-3139-4b87-b735-7d24c7a48dc9" providerId="ADAL" clId="{CFEB2895-EBE6-4494-AEBB-EC59EE15D532}" dt="2025-07-17T17:23:03.583" v="5149" actId="20577"/>
          <ac:spMkLst>
            <pc:docMk/>
            <pc:sldMk cId="4149311900" sldId="275"/>
            <ac:spMk id="3" creationId="{8CB6A749-1CF7-9D8D-2EB9-7756820A6949}"/>
          </ac:spMkLst>
        </pc:spChg>
        <pc:spChg chg="add mod">
          <ac:chgData name="Adsley, Philip" userId="d032ee7a-3139-4b87-b735-7d24c7a48dc9" providerId="ADAL" clId="{CFEB2895-EBE6-4494-AEBB-EC59EE15D532}" dt="2025-07-19T19:41:09.055" v="6700" actId="1076"/>
          <ac:spMkLst>
            <pc:docMk/>
            <pc:sldMk cId="4149311900" sldId="275"/>
            <ac:spMk id="4" creationId="{B8E29246-7DA3-5B08-5C3F-5101D5F5769F}"/>
          </ac:spMkLst>
        </pc:spChg>
        <pc:spChg chg="add mod">
          <ac:chgData name="Adsley, Philip" userId="d032ee7a-3139-4b87-b735-7d24c7a48dc9" providerId="ADAL" clId="{CFEB2895-EBE6-4494-AEBB-EC59EE15D532}" dt="2025-07-19T19:43:47.560" v="6771" actId="20577"/>
          <ac:spMkLst>
            <pc:docMk/>
            <pc:sldMk cId="4149311900" sldId="275"/>
            <ac:spMk id="6" creationId="{45468ED4-5968-67BC-0557-C6D1B2C10AC0}"/>
          </ac:spMkLst>
        </pc:spChg>
        <pc:picChg chg="add mod">
          <ac:chgData name="Adsley, Philip" userId="d032ee7a-3139-4b87-b735-7d24c7a48dc9" providerId="ADAL" clId="{CFEB2895-EBE6-4494-AEBB-EC59EE15D532}" dt="2025-07-19T19:41:04.960" v="6699" actId="14100"/>
          <ac:picMkLst>
            <pc:docMk/>
            <pc:sldMk cId="4149311900" sldId="275"/>
            <ac:picMk id="13314" creationId="{22968850-A225-C1E5-DAA4-4043E8DA53BB}"/>
          </ac:picMkLst>
        </pc:picChg>
        <pc:picChg chg="add mod">
          <ac:chgData name="Adsley, Philip" userId="d032ee7a-3139-4b87-b735-7d24c7a48dc9" providerId="ADAL" clId="{CFEB2895-EBE6-4494-AEBB-EC59EE15D532}" dt="2025-07-19T19:43:32.685" v="6718" actId="14100"/>
          <ac:picMkLst>
            <pc:docMk/>
            <pc:sldMk cId="4149311900" sldId="275"/>
            <ac:picMk id="13316" creationId="{684F6D2E-52D4-8E63-ACC8-20E7F55DFCA0}"/>
          </ac:picMkLst>
        </pc:picChg>
      </pc:sldChg>
      <pc:sldChg chg="addSp modSp add mod">
        <pc:chgData name="Adsley, Philip" userId="d032ee7a-3139-4b87-b735-7d24c7a48dc9" providerId="ADAL" clId="{CFEB2895-EBE6-4494-AEBB-EC59EE15D532}" dt="2025-07-21T19:35:42.624" v="7405" actId="20577"/>
        <pc:sldMkLst>
          <pc:docMk/>
          <pc:sldMk cId="2826711169" sldId="276"/>
        </pc:sldMkLst>
        <pc:spChg chg="mod">
          <ac:chgData name="Adsley, Philip" userId="d032ee7a-3139-4b87-b735-7d24c7a48dc9" providerId="ADAL" clId="{CFEB2895-EBE6-4494-AEBB-EC59EE15D532}" dt="2025-07-21T19:35:42.624" v="7405" actId="20577"/>
          <ac:spMkLst>
            <pc:docMk/>
            <pc:sldMk cId="2826711169" sldId="276"/>
            <ac:spMk id="3" creationId="{5ECABBDA-2CDF-F09E-CCC1-2292BF8444D8}"/>
          </ac:spMkLst>
        </pc:spChg>
        <pc:spChg chg="add mod">
          <ac:chgData name="Adsley, Philip" userId="d032ee7a-3139-4b87-b735-7d24c7a48dc9" providerId="ADAL" clId="{CFEB2895-EBE6-4494-AEBB-EC59EE15D532}" dt="2025-07-19T19:42:45.429" v="6712" actId="1076"/>
          <ac:spMkLst>
            <pc:docMk/>
            <pc:sldMk cId="2826711169" sldId="276"/>
            <ac:spMk id="5" creationId="{ABB546FC-2B31-9474-2B2A-52997EF6305D}"/>
          </ac:spMkLst>
        </pc:spChg>
        <pc:picChg chg="add mod">
          <ac:chgData name="Adsley, Philip" userId="d032ee7a-3139-4b87-b735-7d24c7a48dc9" providerId="ADAL" clId="{CFEB2895-EBE6-4494-AEBB-EC59EE15D532}" dt="2025-07-19T19:42:24.752" v="6705" actId="14100"/>
          <ac:picMkLst>
            <pc:docMk/>
            <pc:sldMk cId="2826711169" sldId="276"/>
            <ac:picMk id="14338" creationId="{A4BF42C4-C63F-4B00-CA09-FB61E52942D7}"/>
          </ac:picMkLst>
        </pc:picChg>
        <pc:picChg chg="add mod">
          <ac:chgData name="Adsley, Philip" userId="d032ee7a-3139-4b87-b735-7d24c7a48dc9" providerId="ADAL" clId="{CFEB2895-EBE6-4494-AEBB-EC59EE15D532}" dt="2025-07-19T19:42:33.373" v="6707" actId="1076"/>
          <ac:picMkLst>
            <pc:docMk/>
            <pc:sldMk cId="2826711169" sldId="276"/>
            <ac:picMk id="14340" creationId="{43343170-5278-FC38-6D04-FC549E08BC7B}"/>
          </ac:picMkLst>
        </pc:picChg>
      </pc:sldChg>
      <pc:sldChg chg="add del">
        <pc:chgData name="Adsley, Philip" userId="d032ee7a-3139-4b87-b735-7d24c7a48dc9" providerId="ADAL" clId="{CFEB2895-EBE6-4494-AEBB-EC59EE15D532}" dt="2025-07-17T17:25:11.446" v="5531" actId="47"/>
        <pc:sldMkLst>
          <pc:docMk/>
          <pc:sldMk cId="2451049207" sldId="277"/>
        </pc:sldMkLst>
      </pc:sldChg>
      <pc:sldChg chg="add del">
        <pc:chgData name="Adsley, Philip" userId="d032ee7a-3139-4b87-b735-7d24c7a48dc9" providerId="ADAL" clId="{CFEB2895-EBE6-4494-AEBB-EC59EE15D532}" dt="2025-07-17T17:25:14.410" v="5532" actId="47"/>
        <pc:sldMkLst>
          <pc:docMk/>
          <pc:sldMk cId="1183975033" sldId="278"/>
        </pc:sldMkLst>
      </pc:sldChg>
      <pc:sldChg chg="addSp delSp modSp add del mod">
        <pc:chgData name="Adsley, Philip" userId="d032ee7a-3139-4b87-b735-7d24c7a48dc9" providerId="ADAL" clId="{CFEB2895-EBE6-4494-AEBB-EC59EE15D532}" dt="2025-07-17T15:55:56.454" v="3705" actId="2696"/>
        <pc:sldMkLst>
          <pc:docMk/>
          <pc:sldMk cId="2046667185" sldId="279"/>
        </pc:sldMkLst>
      </pc:sldChg>
      <pc:sldChg chg="modSp add mod">
        <pc:chgData name="Adsley, Philip" userId="d032ee7a-3139-4b87-b735-7d24c7a48dc9" providerId="ADAL" clId="{CFEB2895-EBE6-4494-AEBB-EC59EE15D532}" dt="2025-07-17T16:58:15.644" v="4140" actId="313"/>
        <pc:sldMkLst>
          <pc:docMk/>
          <pc:sldMk cId="2194312350" sldId="279"/>
        </pc:sldMkLst>
        <pc:spChg chg="mod">
          <ac:chgData name="Adsley, Philip" userId="d032ee7a-3139-4b87-b735-7d24c7a48dc9" providerId="ADAL" clId="{CFEB2895-EBE6-4494-AEBB-EC59EE15D532}" dt="2025-07-17T15:56:07.528" v="3712" actId="20577"/>
          <ac:spMkLst>
            <pc:docMk/>
            <pc:sldMk cId="2194312350" sldId="279"/>
            <ac:spMk id="2" creationId="{847903F1-44FE-2177-A8B1-164DAC5F494F}"/>
          </ac:spMkLst>
        </pc:spChg>
        <pc:spChg chg="mod">
          <ac:chgData name="Adsley, Philip" userId="d032ee7a-3139-4b87-b735-7d24c7a48dc9" providerId="ADAL" clId="{CFEB2895-EBE6-4494-AEBB-EC59EE15D532}" dt="2025-07-17T16:58:15.644" v="4140" actId="313"/>
          <ac:spMkLst>
            <pc:docMk/>
            <pc:sldMk cId="2194312350" sldId="279"/>
            <ac:spMk id="3" creationId="{334F2D95-E47B-CB42-BBBD-3FF778E06189}"/>
          </ac:spMkLst>
        </pc:spChg>
      </pc:sldChg>
      <pc:sldChg chg="modSp add mod">
        <pc:chgData name="Adsley, Philip" userId="d032ee7a-3139-4b87-b735-7d24c7a48dc9" providerId="ADAL" clId="{CFEB2895-EBE6-4494-AEBB-EC59EE15D532}" dt="2025-07-17T15:56:21.711" v="3723" actId="20577"/>
        <pc:sldMkLst>
          <pc:docMk/>
          <pc:sldMk cId="2033422271" sldId="280"/>
        </pc:sldMkLst>
        <pc:spChg chg="mod">
          <ac:chgData name="Adsley, Philip" userId="d032ee7a-3139-4b87-b735-7d24c7a48dc9" providerId="ADAL" clId="{CFEB2895-EBE6-4494-AEBB-EC59EE15D532}" dt="2025-07-17T15:56:21.711" v="3723" actId="20577"/>
          <ac:spMkLst>
            <pc:docMk/>
            <pc:sldMk cId="2033422271" sldId="280"/>
            <ac:spMk id="2" creationId="{81579A13-EBF0-1364-2BAF-5685CA15D663}"/>
          </ac:spMkLst>
        </pc:spChg>
      </pc:sldChg>
      <pc:sldChg chg="addSp delSp modSp add del mod">
        <pc:chgData name="Adsley, Philip" userId="d032ee7a-3139-4b87-b735-7d24c7a48dc9" providerId="ADAL" clId="{CFEB2895-EBE6-4494-AEBB-EC59EE15D532}" dt="2025-07-17T15:55:56.454" v="3705" actId="2696"/>
        <pc:sldMkLst>
          <pc:docMk/>
          <pc:sldMk cId="3579412624" sldId="280"/>
        </pc:sldMkLst>
      </pc:sldChg>
      <pc:sldChg chg="add del">
        <pc:chgData name="Adsley, Philip" userId="d032ee7a-3139-4b87-b735-7d24c7a48dc9" providerId="ADAL" clId="{CFEB2895-EBE6-4494-AEBB-EC59EE15D532}" dt="2025-07-17T17:25:18.018" v="5533" actId="47"/>
        <pc:sldMkLst>
          <pc:docMk/>
          <pc:sldMk cId="4172309620" sldId="281"/>
        </pc:sldMkLst>
      </pc:sldChg>
      <pc:sldChg chg="delSp modSp add del mod">
        <pc:chgData name="Adsley, Philip" userId="d032ee7a-3139-4b87-b735-7d24c7a48dc9" providerId="ADAL" clId="{CFEB2895-EBE6-4494-AEBB-EC59EE15D532}" dt="2025-07-21T19:35:47.772" v="7406" actId="47"/>
        <pc:sldMkLst>
          <pc:docMk/>
          <pc:sldMk cId="3334498864" sldId="282"/>
        </pc:sldMkLst>
      </pc:sldChg>
      <pc:sldChg chg="new del">
        <pc:chgData name="Adsley, Philip" userId="d032ee7a-3139-4b87-b735-7d24c7a48dc9" providerId="ADAL" clId="{CFEB2895-EBE6-4494-AEBB-EC59EE15D532}" dt="2025-07-22T00:54:43.884" v="7504" actId="47"/>
        <pc:sldMkLst>
          <pc:docMk/>
          <pc:sldMk cId="192377922" sldId="283"/>
        </pc:sldMkLst>
      </pc:sldChg>
      <pc:sldChg chg="modSp add mod">
        <pc:chgData name="Adsley, Philip" userId="d032ee7a-3139-4b87-b735-7d24c7a48dc9" providerId="ADAL" clId="{CFEB2895-EBE6-4494-AEBB-EC59EE15D532}" dt="2025-07-17T16:58:39.848" v="4141" actId="313"/>
        <pc:sldMkLst>
          <pc:docMk/>
          <pc:sldMk cId="271937017" sldId="284"/>
        </pc:sldMkLst>
        <pc:spChg chg="mod">
          <ac:chgData name="Adsley, Philip" userId="d032ee7a-3139-4b87-b735-7d24c7a48dc9" providerId="ADAL" clId="{CFEB2895-EBE6-4494-AEBB-EC59EE15D532}" dt="2025-07-17T15:56:14.366" v="3713" actId="20577"/>
          <ac:spMkLst>
            <pc:docMk/>
            <pc:sldMk cId="271937017" sldId="284"/>
            <ac:spMk id="2" creationId="{036E9CEE-48A7-7D00-2150-BAA8A0F93620}"/>
          </ac:spMkLst>
        </pc:spChg>
        <pc:spChg chg="mod">
          <ac:chgData name="Adsley, Philip" userId="d032ee7a-3139-4b87-b735-7d24c7a48dc9" providerId="ADAL" clId="{CFEB2895-EBE6-4494-AEBB-EC59EE15D532}" dt="2025-07-17T16:58:39.848" v="4141" actId="313"/>
          <ac:spMkLst>
            <pc:docMk/>
            <pc:sldMk cId="271937017" sldId="284"/>
            <ac:spMk id="3" creationId="{FE960184-7C9A-CA16-FF3B-89E5F51CB966}"/>
          </ac:spMkLst>
        </pc:spChg>
      </pc:sldChg>
      <pc:sldChg chg="addSp modSp add del mod">
        <pc:chgData name="Adsley, Philip" userId="d032ee7a-3139-4b87-b735-7d24c7a48dc9" providerId="ADAL" clId="{CFEB2895-EBE6-4494-AEBB-EC59EE15D532}" dt="2025-07-17T15:55:56.454" v="3705" actId="2696"/>
        <pc:sldMkLst>
          <pc:docMk/>
          <pc:sldMk cId="3933490669" sldId="284"/>
        </pc:sldMkLst>
      </pc:sldChg>
      <pc:sldChg chg="addSp delSp modSp add del mod">
        <pc:chgData name="Adsley, Philip" userId="d032ee7a-3139-4b87-b735-7d24c7a48dc9" providerId="ADAL" clId="{CFEB2895-EBE6-4494-AEBB-EC59EE15D532}" dt="2025-07-17T15:55:56.454" v="3705" actId="2696"/>
        <pc:sldMkLst>
          <pc:docMk/>
          <pc:sldMk cId="2318114248" sldId="285"/>
        </pc:sldMkLst>
      </pc:sldChg>
      <pc:sldChg chg="modSp add mod">
        <pc:chgData name="Adsley, Philip" userId="d032ee7a-3139-4b87-b735-7d24c7a48dc9" providerId="ADAL" clId="{CFEB2895-EBE6-4494-AEBB-EC59EE15D532}" dt="2025-07-17T15:56:26.627" v="3733" actId="20577"/>
        <pc:sldMkLst>
          <pc:docMk/>
          <pc:sldMk cId="3077356114" sldId="285"/>
        </pc:sldMkLst>
        <pc:spChg chg="mod">
          <ac:chgData name="Adsley, Philip" userId="d032ee7a-3139-4b87-b735-7d24c7a48dc9" providerId="ADAL" clId="{CFEB2895-EBE6-4494-AEBB-EC59EE15D532}" dt="2025-07-17T15:56:26.627" v="3733" actId="20577"/>
          <ac:spMkLst>
            <pc:docMk/>
            <pc:sldMk cId="3077356114" sldId="285"/>
            <ac:spMk id="2" creationId="{6E103D77-F038-75D1-3683-088DE7DA4F1B}"/>
          </ac:spMkLst>
        </pc:spChg>
      </pc:sldChg>
      <pc:sldChg chg="addSp modSp new mod">
        <pc:chgData name="Adsley, Philip" userId="d032ee7a-3139-4b87-b735-7d24c7a48dc9" providerId="ADAL" clId="{CFEB2895-EBE6-4494-AEBB-EC59EE15D532}" dt="2025-07-17T15:55:34.261" v="3704" actId="20577"/>
        <pc:sldMkLst>
          <pc:docMk/>
          <pc:sldMk cId="47169592" sldId="286"/>
        </pc:sldMkLst>
        <pc:spChg chg="add mod">
          <ac:chgData name="Adsley, Philip" userId="d032ee7a-3139-4b87-b735-7d24c7a48dc9" providerId="ADAL" clId="{CFEB2895-EBE6-4494-AEBB-EC59EE15D532}" dt="2025-07-17T15:47:40.379" v="3259" actId="20577"/>
          <ac:spMkLst>
            <pc:docMk/>
            <pc:sldMk cId="47169592" sldId="286"/>
            <ac:spMk id="2" creationId="{3424A2A7-730C-4213-6655-23AD2111011F}"/>
          </ac:spMkLst>
        </pc:spChg>
        <pc:spChg chg="add mod">
          <ac:chgData name="Adsley, Philip" userId="d032ee7a-3139-4b87-b735-7d24c7a48dc9" providerId="ADAL" clId="{CFEB2895-EBE6-4494-AEBB-EC59EE15D532}" dt="2025-07-17T15:55:34.261" v="3704" actId="20577"/>
          <ac:spMkLst>
            <pc:docMk/>
            <pc:sldMk cId="47169592" sldId="286"/>
            <ac:spMk id="5" creationId="{8FD1E076-2D6F-7678-8C23-A1BD75AF7FEA}"/>
          </ac:spMkLst>
        </pc:spChg>
        <pc:spChg chg="add mod">
          <ac:chgData name="Adsley, Philip" userId="d032ee7a-3139-4b87-b735-7d24c7a48dc9" providerId="ADAL" clId="{CFEB2895-EBE6-4494-AEBB-EC59EE15D532}" dt="2025-07-17T15:51:24.131" v="3358" actId="20577"/>
          <ac:spMkLst>
            <pc:docMk/>
            <pc:sldMk cId="47169592" sldId="286"/>
            <ac:spMk id="8" creationId="{21D09055-2E80-1A96-DE6A-D526DD47F5D0}"/>
          </ac:spMkLst>
        </pc:spChg>
        <pc:spChg chg="add mod">
          <ac:chgData name="Adsley, Philip" userId="d032ee7a-3139-4b87-b735-7d24c7a48dc9" providerId="ADAL" clId="{CFEB2895-EBE6-4494-AEBB-EC59EE15D532}" dt="2025-07-17T15:51:39.546" v="3385" actId="14100"/>
          <ac:spMkLst>
            <pc:docMk/>
            <pc:sldMk cId="47169592" sldId="286"/>
            <ac:spMk id="9" creationId="{D6BAC724-B090-CA0A-87BB-0FE788F63B70}"/>
          </ac:spMkLst>
        </pc:spChg>
        <pc:spChg chg="add mod">
          <ac:chgData name="Adsley, Philip" userId="d032ee7a-3139-4b87-b735-7d24c7a48dc9" providerId="ADAL" clId="{CFEB2895-EBE6-4494-AEBB-EC59EE15D532}" dt="2025-07-17T15:52:31.963" v="3439" actId="1076"/>
          <ac:spMkLst>
            <pc:docMk/>
            <pc:sldMk cId="47169592" sldId="286"/>
            <ac:spMk id="10" creationId="{60AA3742-8526-9151-94D4-73035C318263}"/>
          </ac:spMkLst>
        </pc:spChg>
        <pc:spChg chg="add mod">
          <ac:chgData name="Adsley, Philip" userId="d032ee7a-3139-4b87-b735-7d24c7a48dc9" providerId="ADAL" clId="{CFEB2895-EBE6-4494-AEBB-EC59EE15D532}" dt="2025-07-17T15:53:02.196" v="3447" actId="208"/>
          <ac:spMkLst>
            <pc:docMk/>
            <pc:sldMk cId="47169592" sldId="286"/>
            <ac:spMk id="11" creationId="{4360E9CD-5EEB-7B8D-A456-663F0B99F283}"/>
          </ac:spMkLst>
        </pc:spChg>
        <pc:spChg chg="add mod">
          <ac:chgData name="Adsley, Philip" userId="d032ee7a-3139-4b87-b735-7d24c7a48dc9" providerId="ADAL" clId="{CFEB2895-EBE6-4494-AEBB-EC59EE15D532}" dt="2025-07-17T15:54:09.929" v="3523" actId="1076"/>
          <ac:spMkLst>
            <pc:docMk/>
            <pc:sldMk cId="47169592" sldId="286"/>
            <ac:spMk id="12" creationId="{1FF72F01-9670-7ABC-179B-D6CC5F41C031}"/>
          </ac:spMkLst>
        </pc:spChg>
        <pc:spChg chg="add mod">
          <ac:chgData name="Adsley, Philip" userId="d032ee7a-3139-4b87-b735-7d24c7a48dc9" providerId="ADAL" clId="{CFEB2895-EBE6-4494-AEBB-EC59EE15D532}" dt="2025-07-17T15:54:38.295" v="3548" actId="1076"/>
          <ac:spMkLst>
            <pc:docMk/>
            <pc:sldMk cId="47169592" sldId="286"/>
            <ac:spMk id="13" creationId="{F92B15F5-5F6B-B38E-2638-371813E7C60B}"/>
          </ac:spMkLst>
        </pc:spChg>
        <pc:picChg chg="add mod">
          <ac:chgData name="Adsley, Philip" userId="d032ee7a-3139-4b87-b735-7d24c7a48dc9" providerId="ADAL" clId="{CFEB2895-EBE6-4494-AEBB-EC59EE15D532}" dt="2025-07-17T15:48:50.032" v="3261" actId="1076"/>
          <ac:picMkLst>
            <pc:docMk/>
            <pc:sldMk cId="47169592" sldId="286"/>
            <ac:picMk id="4" creationId="{61E6970E-E486-3349-3004-A633515019C9}"/>
          </ac:picMkLst>
        </pc:picChg>
        <pc:picChg chg="add mod">
          <ac:chgData name="Adsley, Philip" userId="d032ee7a-3139-4b87-b735-7d24c7a48dc9" providerId="ADAL" clId="{CFEB2895-EBE6-4494-AEBB-EC59EE15D532}" dt="2025-07-17T15:52:45.948" v="3444" actId="1076"/>
          <ac:picMkLst>
            <pc:docMk/>
            <pc:sldMk cId="47169592" sldId="286"/>
            <ac:picMk id="7" creationId="{E84650A8-2B3A-6F50-93E3-ED852752B7C6}"/>
          </ac:picMkLst>
        </pc:picChg>
      </pc:sldChg>
      <pc:sldChg chg="addSp delSp modSp add mod">
        <pc:chgData name="Adsley, Philip" userId="d032ee7a-3139-4b87-b735-7d24c7a48dc9" providerId="ADAL" clId="{CFEB2895-EBE6-4494-AEBB-EC59EE15D532}" dt="2025-07-19T19:24:50.775" v="5609" actId="20577"/>
        <pc:sldMkLst>
          <pc:docMk/>
          <pc:sldMk cId="847888503" sldId="287"/>
        </pc:sldMkLst>
        <pc:spChg chg="mod">
          <ac:chgData name="Adsley, Philip" userId="d032ee7a-3139-4b87-b735-7d24c7a48dc9" providerId="ADAL" clId="{CFEB2895-EBE6-4494-AEBB-EC59EE15D532}" dt="2025-07-19T19:24:50.775" v="5609" actId="20577"/>
          <ac:spMkLst>
            <pc:docMk/>
            <pc:sldMk cId="847888503" sldId="287"/>
            <ac:spMk id="3" creationId="{157BBCC7-3223-5A06-A289-ABCA0649A7B6}"/>
          </ac:spMkLst>
        </pc:spChg>
        <pc:spChg chg="add mod">
          <ac:chgData name="Adsley, Philip" userId="d032ee7a-3139-4b87-b735-7d24c7a48dc9" providerId="ADAL" clId="{CFEB2895-EBE6-4494-AEBB-EC59EE15D532}" dt="2025-07-17T16:44:36.461" v="3961" actId="14100"/>
          <ac:spMkLst>
            <pc:docMk/>
            <pc:sldMk cId="847888503" sldId="287"/>
            <ac:spMk id="31" creationId="{40D6B444-B202-AEAE-9D79-331C572519C7}"/>
          </ac:spMkLst>
        </pc:spChg>
        <pc:picChg chg="add mod">
          <ac:chgData name="Adsley, Philip" userId="d032ee7a-3139-4b87-b735-7d24c7a48dc9" providerId="ADAL" clId="{CFEB2895-EBE6-4494-AEBB-EC59EE15D532}" dt="2025-07-17T16:43:22.901" v="3941" actId="1076"/>
          <ac:picMkLst>
            <pc:docMk/>
            <pc:sldMk cId="847888503" sldId="287"/>
            <ac:picMk id="6" creationId="{FAC0859D-D9B9-A84D-8681-8CB5F5A7A32C}"/>
          </ac:picMkLst>
        </pc:picChg>
        <pc:cxnChg chg="add mod">
          <ac:chgData name="Adsley, Philip" userId="d032ee7a-3139-4b87-b735-7d24c7a48dc9" providerId="ADAL" clId="{CFEB2895-EBE6-4494-AEBB-EC59EE15D532}" dt="2025-07-17T16:43:48.532" v="3944" actId="1582"/>
          <ac:cxnSpMkLst>
            <pc:docMk/>
            <pc:sldMk cId="847888503" sldId="287"/>
            <ac:cxnSpMk id="14" creationId="{AFF02050-E944-4DD3-025C-C1CF55307D4B}"/>
          </ac:cxnSpMkLst>
        </pc:cxnChg>
        <pc:cxnChg chg="add mod">
          <ac:chgData name="Adsley, Philip" userId="d032ee7a-3139-4b87-b735-7d24c7a48dc9" providerId="ADAL" clId="{CFEB2895-EBE6-4494-AEBB-EC59EE15D532}" dt="2025-07-17T16:43:55.752" v="3946" actId="1076"/>
          <ac:cxnSpMkLst>
            <pc:docMk/>
            <pc:sldMk cId="847888503" sldId="287"/>
            <ac:cxnSpMk id="29" creationId="{FA18D414-004F-C6F0-8809-4B658EDC4160}"/>
          </ac:cxnSpMkLst>
        </pc:cxnChg>
        <pc:cxnChg chg="add mod">
          <ac:chgData name="Adsley, Philip" userId="d032ee7a-3139-4b87-b735-7d24c7a48dc9" providerId="ADAL" clId="{CFEB2895-EBE6-4494-AEBB-EC59EE15D532}" dt="2025-07-17T16:46:16.360" v="4038" actId="1582"/>
          <ac:cxnSpMkLst>
            <pc:docMk/>
            <pc:sldMk cId="847888503" sldId="287"/>
            <ac:cxnSpMk id="36" creationId="{68F98BEB-4985-926A-F660-7DEAA1BB909C}"/>
          </ac:cxnSpMkLst>
        </pc:cxnChg>
        <pc:cxnChg chg="add mod">
          <ac:chgData name="Adsley, Philip" userId="d032ee7a-3139-4b87-b735-7d24c7a48dc9" providerId="ADAL" clId="{CFEB2895-EBE6-4494-AEBB-EC59EE15D532}" dt="2025-07-17T16:46:28.571" v="4105" actId="1035"/>
          <ac:cxnSpMkLst>
            <pc:docMk/>
            <pc:sldMk cId="847888503" sldId="287"/>
            <ac:cxnSpMk id="37" creationId="{EB20B2CD-3DD6-DCF0-8369-D60F01D39629}"/>
          </ac:cxnSpMkLst>
        </pc:cxnChg>
      </pc:sldChg>
      <pc:sldChg chg="addSp modSp new mod">
        <pc:chgData name="Adsley, Philip" userId="d032ee7a-3139-4b87-b735-7d24c7a48dc9" providerId="ADAL" clId="{CFEB2895-EBE6-4494-AEBB-EC59EE15D532}" dt="2025-07-22T00:08:53.620" v="7434" actId="1076"/>
        <pc:sldMkLst>
          <pc:docMk/>
          <pc:sldMk cId="623628666" sldId="288"/>
        </pc:sldMkLst>
        <pc:spChg chg="add mod">
          <ac:chgData name="Adsley, Philip" userId="d032ee7a-3139-4b87-b735-7d24c7a48dc9" providerId="ADAL" clId="{CFEB2895-EBE6-4494-AEBB-EC59EE15D532}" dt="2025-07-17T17:01:25.439" v="4209" actId="20577"/>
          <ac:spMkLst>
            <pc:docMk/>
            <pc:sldMk cId="623628666" sldId="288"/>
            <ac:spMk id="2" creationId="{CEDDD051-4D12-2337-698F-6C6124DEC51D}"/>
          </ac:spMkLst>
        </pc:spChg>
        <pc:spChg chg="add mod">
          <ac:chgData name="Adsley, Philip" userId="d032ee7a-3139-4b87-b735-7d24c7a48dc9" providerId="ADAL" clId="{CFEB2895-EBE6-4494-AEBB-EC59EE15D532}" dt="2025-07-19T18:45:25.484" v="5603" actId="313"/>
          <ac:spMkLst>
            <pc:docMk/>
            <pc:sldMk cId="623628666" sldId="288"/>
            <ac:spMk id="3" creationId="{0BB8626C-EEAA-857C-81C8-8246EF03A723}"/>
          </ac:spMkLst>
        </pc:spChg>
        <pc:picChg chg="add mod">
          <ac:chgData name="Adsley, Philip" userId="d032ee7a-3139-4b87-b735-7d24c7a48dc9" providerId="ADAL" clId="{CFEB2895-EBE6-4494-AEBB-EC59EE15D532}" dt="2025-07-22T00:08:53.620" v="7434" actId="1076"/>
          <ac:picMkLst>
            <pc:docMk/>
            <pc:sldMk cId="623628666" sldId="288"/>
            <ac:picMk id="5" creationId="{4FC59A61-B5D8-A7B8-EE6F-FFA5ACE03E65}"/>
          </ac:picMkLst>
        </pc:picChg>
      </pc:sldChg>
      <pc:sldChg chg="addSp modSp add mod">
        <pc:chgData name="Adsley, Philip" userId="d032ee7a-3139-4b87-b735-7d24c7a48dc9" providerId="ADAL" clId="{CFEB2895-EBE6-4494-AEBB-EC59EE15D532}" dt="2025-07-22T23:31:32.443" v="8652" actId="313"/>
        <pc:sldMkLst>
          <pc:docMk/>
          <pc:sldMk cId="170053967" sldId="289"/>
        </pc:sldMkLst>
        <pc:spChg chg="mod">
          <ac:chgData name="Adsley, Philip" userId="d032ee7a-3139-4b87-b735-7d24c7a48dc9" providerId="ADAL" clId="{CFEB2895-EBE6-4494-AEBB-EC59EE15D532}" dt="2025-07-17T17:03:56.649" v="4555" actId="20577"/>
          <ac:spMkLst>
            <pc:docMk/>
            <pc:sldMk cId="170053967" sldId="289"/>
            <ac:spMk id="2" creationId="{90366520-8B8A-B3C9-B07E-145810B2ECE9}"/>
          </ac:spMkLst>
        </pc:spChg>
        <pc:spChg chg="mod">
          <ac:chgData name="Adsley, Philip" userId="d032ee7a-3139-4b87-b735-7d24c7a48dc9" providerId="ADAL" clId="{CFEB2895-EBE6-4494-AEBB-EC59EE15D532}" dt="2025-07-22T23:31:32.443" v="8652" actId="313"/>
          <ac:spMkLst>
            <pc:docMk/>
            <pc:sldMk cId="170053967" sldId="289"/>
            <ac:spMk id="3" creationId="{2291F2DB-0EED-0AA2-CAD8-23168E62B3EB}"/>
          </ac:spMkLst>
        </pc:spChg>
        <pc:picChg chg="add mod">
          <ac:chgData name="Adsley, Philip" userId="d032ee7a-3139-4b87-b735-7d24c7a48dc9" providerId="ADAL" clId="{CFEB2895-EBE6-4494-AEBB-EC59EE15D532}" dt="2025-07-22T00:54:07.153" v="7503" actId="1035"/>
          <ac:picMkLst>
            <pc:docMk/>
            <pc:sldMk cId="170053967" sldId="289"/>
            <ac:picMk id="5" creationId="{0CEDA5A1-4177-F7E4-7307-0EB45FF89EB3}"/>
          </ac:picMkLst>
        </pc:picChg>
      </pc:sldChg>
      <pc:sldChg chg="addSp delSp modSp add mod">
        <pc:chgData name="Adsley, Philip" userId="d032ee7a-3139-4b87-b735-7d24c7a48dc9" providerId="ADAL" clId="{CFEB2895-EBE6-4494-AEBB-EC59EE15D532}" dt="2025-07-22T23:31:42.361" v="8654" actId="1076"/>
        <pc:sldMkLst>
          <pc:docMk/>
          <pc:sldMk cId="1984582665" sldId="290"/>
        </pc:sldMkLst>
        <pc:spChg chg="mod">
          <ac:chgData name="Adsley, Philip" userId="d032ee7a-3139-4b87-b735-7d24c7a48dc9" providerId="ADAL" clId="{CFEB2895-EBE6-4494-AEBB-EC59EE15D532}" dt="2025-07-22T23:31:33.897" v="8653" actId="313"/>
          <ac:spMkLst>
            <pc:docMk/>
            <pc:sldMk cId="1984582665" sldId="290"/>
            <ac:spMk id="3" creationId="{80E76176-8384-464D-2427-80986D457D7A}"/>
          </ac:spMkLst>
        </pc:spChg>
        <pc:spChg chg="add mod">
          <ac:chgData name="Adsley, Philip" userId="d032ee7a-3139-4b87-b735-7d24c7a48dc9" providerId="ADAL" clId="{CFEB2895-EBE6-4494-AEBB-EC59EE15D532}" dt="2025-07-21T19:34:49.437" v="7323"/>
          <ac:spMkLst>
            <pc:docMk/>
            <pc:sldMk cId="1984582665" sldId="290"/>
            <ac:spMk id="10" creationId="{46B640B1-8833-FA5C-1445-FBD4DCA1951D}"/>
          </ac:spMkLst>
        </pc:spChg>
        <pc:picChg chg="add mod">
          <ac:chgData name="Adsley, Philip" userId="d032ee7a-3139-4b87-b735-7d24c7a48dc9" providerId="ADAL" clId="{CFEB2895-EBE6-4494-AEBB-EC59EE15D532}" dt="2025-07-22T23:31:42.361" v="8654" actId="1076"/>
          <ac:picMkLst>
            <pc:docMk/>
            <pc:sldMk cId="1984582665" sldId="290"/>
            <ac:picMk id="9" creationId="{ACB87D7E-DEB5-6B1C-E8EF-34E9330615E5}"/>
          </ac:picMkLst>
        </pc:picChg>
      </pc:sldChg>
      <pc:sldChg chg="addSp modSp new mod">
        <pc:chgData name="Adsley, Philip" userId="d032ee7a-3139-4b87-b735-7d24c7a48dc9" providerId="ADAL" clId="{CFEB2895-EBE6-4494-AEBB-EC59EE15D532}" dt="2025-07-23T11:47:01.109" v="8661" actId="1076"/>
        <pc:sldMkLst>
          <pc:docMk/>
          <pc:sldMk cId="28450725" sldId="291"/>
        </pc:sldMkLst>
        <pc:spChg chg="add mod">
          <ac:chgData name="Adsley, Philip" userId="d032ee7a-3139-4b87-b735-7d24c7a48dc9" providerId="ADAL" clId="{CFEB2895-EBE6-4494-AEBB-EC59EE15D532}" dt="2025-07-22T15:23:23.220" v="7541" actId="14100"/>
          <ac:spMkLst>
            <pc:docMk/>
            <pc:sldMk cId="28450725" sldId="291"/>
            <ac:spMk id="2" creationId="{4E0621F4-AB12-F365-1FE6-DD5F1C79B44B}"/>
          </ac:spMkLst>
        </pc:spChg>
        <pc:spChg chg="add mod">
          <ac:chgData name="Adsley, Philip" userId="d032ee7a-3139-4b87-b735-7d24c7a48dc9" providerId="ADAL" clId="{CFEB2895-EBE6-4494-AEBB-EC59EE15D532}" dt="2025-07-22T23:26:25.293" v="8495" actId="255"/>
          <ac:spMkLst>
            <pc:docMk/>
            <pc:sldMk cId="28450725" sldId="291"/>
            <ac:spMk id="3" creationId="{F607519A-B219-2D5C-29B6-05BB4289AFFC}"/>
          </ac:spMkLst>
        </pc:spChg>
        <pc:picChg chg="add mod">
          <ac:chgData name="Adsley, Philip" userId="d032ee7a-3139-4b87-b735-7d24c7a48dc9" providerId="ADAL" clId="{CFEB2895-EBE6-4494-AEBB-EC59EE15D532}" dt="2025-07-23T11:47:01.109" v="8661" actId="1076"/>
          <ac:picMkLst>
            <pc:docMk/>
            <pc:sldMk cId="28450725" sldId="291"/>
            <ac:picMk id="5" creationId="{46F7331C-8243-EF4F-D837-CD81A808B921}"/>
          </ac:picMkLst>
        </pc:picChg>
      </pc:sldChg>
      <pc:sldChg chg="modSp add mod">
        <pc:chgData name="Adsley, Philip" userId="d032ee7a-3139-4b87-b735-7d24c7a48dc9" providerId="ADAL" clId="{CFEB2895-EBE6-4494-AEBB-EC59EE15D532}" dt="2025-07-23T11:52:55.624" v="8774" actId="20577"/>
        <pc:sldMkLst>
          <pc:docMk/>
          <pc:sldMk cId="1730099750" sldId="292"/>
        </pc:sldMkLst>
        <pc:spChg chg="mod">
          <ac:chgData name="Adsley, Philip" userId="d032ee7a-3139-4b87-b735-7d24c7a48dc9" providerId="ADAL" clId="{CFEB2895-EBE6-4494-AEBB-EC59EE15D532}" dt="2025-07-22T19:11:22.827" v="7805" actId="20577"/>
          <ac:spMkLst>
            <pc:docMk/>
            <pc:sldMk cId="1730099750" sldId="292"/>
            <ac:spMk id="2" creationId="{BB1C3721-4F6E-CC92-181F-EBB4E4FAE8E0}"/>
          </ac:spMkLst>
        </pc:spChg>
        <pc:spChg chg="mod">
          <ac:chgData name="Adsley, Philip" userId="d032ee7a-3139-4b87-b735-7d24c7a48dc9" providerId="ADAL" clId="{CFEB2895-EBE6-4494-AEBB-EC59EE15D532}" dt="2025-07-23T11:52:55.624" v="8774" actId="20577"/>
          <ac:spMkLst>
            <pc:docMk/>
            <pc:sldMk cId="1730099750" sldId="292"/>
            <ac:spMk id="3" creationId="{C3575424-47D6-0737-0014-680A7B0521A3}"/>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9" descr="A building with a dome on the sid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7" name="Google Shape;17;p9"/>
          <p:cNvSpPr/>
          <p:nvPr/>
        </p:nvSpPr>
        <p:spPr>
          <a:xfrm>
            <a:off x="789935" y="1402598"/>
            <a:ext cx="6858005" cy="2672810"/>
          </a:xfrm>
          <a:prstGeom prst="rect">
            <a:avLst/>
          </a:prstGeom>
          <a:solidFill>
            <a:srgbClr val="E9E4DD">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9"/>
          <p:cNvSpPr/>
          <p:nvPr/>
        </p:nvSpPr>
        <p:spPr>
          <a:xfrm>
            <a:off x="924555" y="1276669"/>
            <a:ext cx="6858005" cy="2672810"/>
          </a:xfrm>
          <a:prstGeom prst="rect">
            <a:avLst/>
          </a:prstGeom>
          <a:solidFill>
            <a:srgbClr val="5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9" name="Google Shape;19;p9"/>
          <p:cNvCxnSpPr/>
          <p:nvPr/>
        </p:nvCxnSpPr>
        <p:spPr>
          <a:xfrm>
            <a:off x="10852328" y="481472"/>
            <a:ext cx="398264" cy="0"/>
          </a:xfrm>
          <a:prstGeom prst="straightConnector1">
            <a:avLst/>
          </a:prstGeom>
          <a:noFill/>
          <a:ln w="44450" cap="flat" cmpd="sng">
            <a:solidFill>
              <a:schemeClr val="bg1"/>
            </a:solidFill>
            <a:prstDash val="solid"/>
            <a:miter lim="800000"/>
            <a:headEnd type="none" w="sm" len="sm"/>
            <a:tailEnd type="none" w="sm" len="sm"/>
          </a:ln>
        </p:spPr>
      </p:cxnSp>
      <p:grpSp>
        <p:nvGrpSpPr>
          <p:cNvPr id="20" name="Google Shape;20;p9"/>
          <p:cNvGrpSpPr/>
          <p:nvPr/>
        </p:nvGrpSpPr>
        <p:grpSpPr>
          <a:xfrm>
            <a:off x="-5" y="6390526"/>
            <a:ext cx="12192005" cy="471720"/>
            <a:chOff x="-5" y="6390526"/>
            <a:chExt cx="12192005" cy="471720"/>
          </a:xfrm>
        </p:grpSpPr>
        <p:sp>
          <p:nvSpPr>
            <p:cNvPr id="21" name="Google Shape;21;p9"/>
            <p:cNvSpPr/>
            <p:nvPr/>
          </p:nvSpPr>
          <p:spPr>
            <a:xfrm>
              <a:off x="1" y="6390526"/>
              <a:ext cx="12191999" cy="467475"/>
            </a:xfrm>
            <a:prstGeom prst="rect">
              <a:avLst/>
            </a:prstGeom>
            <a:solidFill>
              <a:srgbClr val="5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9"/>
            <p:cNvSpPr/>
            <p:nvPr/>
          </p:nvSpPr>
          <p:spPr>
            <a:xfrm>
              <a:off x="-5" y="6394773"/>
              <a:ext cx="2336806" cy="467473"/>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9"/>
            <p:cNvSpPr/>
            <p:nvPr/>
          </p:nvSpPr>
          <p:spPr>
            <a:xfrm rot="10800000">
              <a:off x="9855193" y="6394773"/>
              <a:ext cx="2336806" cy="467473"/>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4" name="Google Shape;24;p9"/>
          <p:cNvSpPr/>
          <p:nvPr/>
        </p:nvSpPr>
        <p:spPr>
          <a:xfrm>
            <a:off x="7771122" y="5486400"/>
            <a:ext cx="4168140" cy="1379978"/>
          </a:xfrm>
          <a:prstGeom prst="rect">
            <a:avLst/>
          </a:prstGeom>
          <a:solidFill>
            <a:srgbClr val="E9E4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787212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27" name="Google Shape;27;p4"/>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en-US"/>
              <a:t>Click to edit Master text styles</a:t>
            </a:r>
          </a:p>
        </p:txBody>
      </p:sp>
      <p:sp>
        <p:nvSpPr>
          <p:cNvPr id="28" name="Google Shape;28;p4"/>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0197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963084" y="4406900"/>
            <a:ext cx="103632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33" name="Google Shape;33;p5"/>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
        <p:nvSpPr>
          <p:cNvPr id="34" name="Google Shape;34;p5"/>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85279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39" name="Google Shape;39;p6"/>
          <p:cNvSpPr txBox="1">
            <a:spLocks noGrp="1"/>
          </p:cNvSpPr>
          <p:nvPr>
            <p:ph type="body" idx="1"/>
          </p:nvPr>
        </p:nvSpPr>
        <p:spPr>
          <a:xfrm>
            <a:off x="609600" y="1600200"/>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pPr lvl="0"/>
            <a:r>
              <a:rPr lang="en-US"/>
              <a:t>Click to edit Master text styles</a:t>
            </a:r>
          </a:p>
        </p:txBody>
      </p:sp>
      <p:sp>
        <p:nvSpPr>
          <p:cNvPr id="40" name="Google Shape;40;p6"/>
          <p:cNvSpPr txBox="1">
            <a:spLocks noGrp="1"/>
          </p:cNvSpPr>
          <p:nvPr>
            <p:ph type="body" idx="2"/>
          </p:nvPr>
        </p:nvSpPr>
        <p:spPr>
          <a:xfrm>
            <a:off x="6197600" y="1600200"/>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pPr lvl="0"/>
            <a:r>
              <a:rPr lang="en-US"/>
              <a:t>Click to edit Master text styles</a:t>
            </a:r>
          </a:p>
        </p:txBody>
      </p:sp>
      <p:sp>
        <p:nvSpPr>
          <p:cNvPr id="41" name="Google Shape;41;p6"/>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78145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6" name="Google Shape;46;p7"/>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pPr lvl="0"/>
            <a:r>
              <a:rPr lang="en-US"/>
              <a:t>Click to edit Master text styles</a:t>
            </a:r>
          </a:p>
        </p:txBody>
      </p:sp>
      <p:sp>
        <p:nvSpPr>
          <p:cNvPr id="47" name="Google Shape;47;p7"/>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pPr lvl="0"/>
            <a:r>
              <a:rPr lang="en-US"/>
              <a:t>Click to edit Master text styles</a:t>
            </a:r>
          </a:p>
        </p:txBody>
      </p:sp>
      <p:sp>
        <p:nvSpPr>
          <p:cNvPr id="48" name="Google Shape;48;p7"/>
          <p:cNvSpPr txBox="1">
            <a:spLocks noGrp="1"/>
          </p:cNvSpPr>
          <p:nvPr>
            <p:ph type="body" idx="3"/>
          </p:nvPr>
        </p:nvSpPr>
        <p:spPr>
          <a:xfrm>
            <a:off x="6193367"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pPr lvl="0"/>
            <a:r>
              <a:rPr lang="en-US"/>
              <a:t>Click to edit Master text styles</a:t>
            </a:r>
          </a:p>
        </p:txBody>
      </p:sp>
      <p:sp>
        <p:nvSpPr>
          <p:cNvPr id="49" name="Google Shape;49;p7"/>
          <p:cNvSpPr txBox="1">
            <a:spLocks noGrp="1"/>
          </p:cNvSpPr>
          <p:nvPr>
            <p:ph type="body" idx="4"/>
          </p:nvPr>
        </p:nvSpPr>
        <p:spPr>
          <a:xfrm>
            <a:off x="6193367"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pPr lvl="0"/>
            <a:r>
              <a:rPr lang="en-US"/>
              <a:t>Click to edit Master text styles</a:t>
            </a:r>
          </a:p>
        </p:txBody>
      </p:sp>
      <p:sp>
        <p:nvSpPr>
          <p:cNvPr id="50" name="Google Shape;50;p7"/>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9021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5" name="Google Shape;55;p8"/>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58688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reserve="1">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09600" y="273050"/>
            <a:ext cx="40110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0" name="Google Shape;60;p9"/>
          <p:cNvSpPr txBox="1">
            <a:spLocks noGrp="1"/>
          </p:cNvSpPr>
          <p:nvPr>
            <p:ph type="body" idx="1"/>
          </p:nvPr>
        </p:nvSpPr>
        <p:spPr>
          <a:xfrm>
            <a:off x="4766733" y="273050"/>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pPr lvl="0"/>
            <a:r>
              <a:rPr lang="en-US"/>
              <a:t>Click to edit Master text styles</a:t>
            </a:r>
          </a:p>
        </p:txBody>
      </p:sp>
      <p:sp>
        <p:nvSpPr>
          <p:cNvPr id="61" name="Google Shape;61;p9"/>
          <p:cNvSpPr txBox="1">
            <a:spLocks noGrp="1"/>
          </p:cNvSpPr>
          <p:nvPr>
            <p:ph type="body" idx="2"/>
          </p:nvPr>
        </p:nvSpPr>
        <p:spPr>
          <a:xfrm>
            <a:off x="609600" y="1435100"/>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pPr lvl="0"/>
            <a:r>
              <a:rPr lang="en-US"/>
              <a:t>Click to edit Master text styles</a:t>
            </a:r>
          </a:p>
        </p:txBody>
      </p:sp>
      <p:sp>
        <p:nvSpPr>
          <p:cNvPr id="62" name="Google Shape;62;p9"/>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61767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7" name="Google Shape;67;p10"/>
          <p:cNvSpPr>
            <a:spLocks noGrp="1"/>
          </p:cNvSpPr>
          <p:nvPr>
            <p:ph type="pic" idx="2"/>
          </p:nvPr>
        </p:nvSpPr>
        <p:spPr>
          <a:xfrm>
            <a:off x="2389717" y="612775"/>
            <a:ext cx="7315200" cy="4114800"/>
          </a:xfrm>
          <a:prstGeom prst="rect">
            <a:avLst/>
          </a:prstGeom>
          <a:noFill/>
          <a:ln>
            <a:noFill/>
          </a:ln>
        </p:spPr>
      </p:sp>
      <p:sp>
        <p:nvSpPr>
          <p:cNvPr id="68" name="Google Shape;68;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pPr lvl="0"/>
            <a:r>
              <a:rPr lang="en-US"/>
              <a:t>Click to edit Master text styles</a:t>
            </a:r>
          </a:p>
        </p:txBody>
      </p:sp>
      <p:sp>
        <p:nvSpPr>
          <p:cNvPr id="69" name="Google Shape;69;p10"/>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1542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reserve="1">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74" name="Google Shape;74;p11"/>
          <p:cNvSpPr txBox="1">
            <a:spLocks noGrp="1"/>
          </p:cNvSpPr>
          <p:nvPr>
            <p:ph type="body" idx="1"/>
          </p:nvPr>
        </p:nvSpPr>
        <p:spPr>
          <a:xfrm rot="5400000">
            <a:off x="3832950" y="-1623150"/>
            <a:ext cx="4526100"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en-US"/>
              <a:t>Click to edit Master text styles</a:t>
            </a:r>
          </a:p>
        </p:txBody>
      </p:sp>
      <p:sp>
        <p:nvSpPr>
          <p:cNvPr id="75" name="Google Shape;75;p11"/>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02101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reserve="1">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285050" y="1828788"/>
            <a:ext cx="5851500"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80" name="Google Shape;80;p12"/>
          <p:cNvSpPr txBox="1">
            <a:spLocks noGrp="1"/>
          </p:cNvSpPr>
          <p:nvPr>
            <p:ph type="body" idx="1"/>
          </p:nvPr>
        </p:nvSpPr>
        <p:spPr>
          <a:xfrm rot="5400000">
            <a:off x="1697000" y="-812862"/>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en-US"/>
              <a:t>Click to edit Master text styles</a:t>
            </a:r>
          </a:p>
        </p:txBody>
      </p:sp>
      <p:sp>
        <p:nvSpPr>
          <p:cNvPr id="81" name="Google Shape;81;p12"/>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52163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1" preserve="1">
  <p:cSld name="Title and Content 1">
    <p:bg>
      <p:bgPr>
        <a:gradFill>
          <a:gsLst>
            <a:gs pos="0">
              <a:srgbClr val="6A8284"/>
            </a:gs>
            <a:gs pos="100000">
              <a:schemeClr val="lt1"/>
            </a:gs>
          </a:gsLst>
          <a:lin ang="16200038" scaled="0"/>
        </a:gradFill>
        <a:effectLst/>
      </p:bgPr>
    </p:bg>
    <p:spTree>
      <p:nvGrpSpPr>
        <p:cNvPr id="1" name="Shape 84"/>
        <p:cNvGrpSpPr/>
        <p:nvPr/>
      </p:nvGrpSpPr>
      <p:grpSpPr>
        <a:xfrm>
          <a:off x="0" y="0"/>
          <a:ext cx="0" cy="0"/>
          <a:chOff x="0" y="0"/>
          <a:chExt cx="0" cy="0"/>
        </a:xfrm>
      </p:grpSpPr>
      <p:sp>
        <p:nvSpPr>
          <p:cNvPr id="85" name="Google Shape;85;p13"/>
          <p:cNvSpPr txBox="1"/>
          <p:nvPr/>
        </p:nvSpPr>
        <p:spPr>
          <a:xfrm>
            <a:off x="8331200" y="6397625"/>
            <a:ext cx="2616300" cy="646500"/>
          </a:xfrm>
          <a:prstGeom prst="rect">
            <a:avLst/>
          </a:prstGeom>
          <a:noFill/>
          <a:ln>
            <a:noFill/>
          </a:ln>
        </p:spPr>
        <p:txBody>
          <a:bodyPr spcFirstLastPara="1" wrap="square" lIns="30475" tIns="15225" rIns="30475" bIns="15225" anchor="t" anchorCtr="0">
            <a:spAutoFit/>
          </a:bodyPr>
          <a:lstStyle/>
          <a:p>
            <a:pPr marL="0" marR="0" lvl="0" indent="0" algn="r" rtl="0">
              <a:lnSpc>
                <a:spcPct val="100000"/>
              </a:lnSpc>
              <a:spcBef>
                <a:spcPts val="0"/>
              </a:spcBef>
              <a:spcAft>
                <a:spcPts val="0"/>
              </a:spcAft>
              <a:buClr>
                <a:srgbClr val="000000"/>
              </a:buClr>
              <a:buSzPts val="2000"/>
              <a:buFont typeface="Arial"/>
              <a:buNone/>
            </a:pPr>
            <a:r>
              <a:rPr lang="en-US" sz="2000" b="0" i="1" u="none" strike="noStrike" cap="none">
                <a:solidFill>
                  <a:schemeClr val="dk1"/>
                </a:solidFill>
                <a:latin typeface="Times New Roman"/>
                <a:ea typeface="Times New Roman"/>
                <a:cs typeface="Times New Roman"/>
                <a:sym typeface="Times New Roman"/>
              </a:rPr>
              <a:t>NSF PHY-2011890</a:t>
            </a:r>
            <a:endParaRPr sz="2000" b="0" i="1"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1"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1781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10"/>
          <p:cNvSpPr/>
          <p:nvPr/>
        </p:nvSpPr>
        <p:spPr>
          <a:xfrm>
            <a:off x="619760" y="550743"/>
            <a:ext cx="690880" cy="8126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27;p10"/>
          <p:cNvSpPr/>
          <p:nvPr/>
        </p:nvSpPr>
        <p:spPr>
          <a:xfrm>
            <a:off x="0" y="6190487"/>
            <a:ext cx="2919983" cy="671759"/>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 name="Google Shape;28;p10"/>
          <p:cNvPicPr preferRelativeResize="0"/>
          <p:nvPr/>
        </p:nvPicPr>
        <p:blipFill rotWithShape="1">
          <a:blip r:embed="rId2">
            <a:alphaModFix/>
          </a:blip>
          <a:srcRect/>
          <a:stretch/>
        </p:blipFill>
        <p:spPr>
          <a:xfrm>
            <a:off x="10999344" y="764211"/>
            <a:ext cx="699896" cy="574915"/>
          </a:xfrm>
          <a:prstGeom prst="rect">
            <a:avLst/>
          </a:prstGeom>
          <a:noFill/>
          <a:ln>
            <a:noFill/>
          </a:ln>
        </p:spPr>
      </p:pic>
      <p:sp>
        <p:nvSpPr>
          <p:cNvPr id="29" name="Google Shape;29;p10"/>
          <p:cNvSpPr/>
          <p:nvPr/>
        </p:nvSpPr>
        <p:spPr>
          <a:xfrm rot="10800000">
            <a:off x="9272016" y="4973"/>
            <a:ext cx="2919983" cy="671759"/>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81532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
        <p:cNvGrpSpPr/>
        <p:nvPr/>
      </p:nvGrpSpPr>
      <p:grpSpPr>
        <a:xfrm>
          <a:off x="0" y="0"/>
          <a:ext cx="0" cy="0"/>
          <a:chOff x="0" y="0"/>
          <a:chExt cx="0" cy="0"/>
        </a:xfrm>
      </p:grpSpPr>
      <p:sp>
        <p:nvSpPr>
          <p:cNvPr id="31" name="Google Shape;31;p11"/>
          <p:cNvSpPr/>
          <p:nvPr/>
        </p:nvSpPr>
        <p:spPr>
          <a:xfrm>
            <a:off x="0" y="221989"/>
            <a:ext cx="12192000" cy="6414022"/>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32;p11"/>
          <p:cNvSpPr/>
          <p:nvPr/>
        </p:nvSpPr>
        <p:spPr>
          <a:xfrm>
            <a:off x="2656558" y="2647945"/>
            <a:ext cx="6696000" cy="120597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33;p11"/>
          <p:cNvSpPr/>
          <p:nvPr/>
        </p:nvSpPr>
        <p:spPr>
          <a:xfrm>
            <a:off x="2748000" y="2546346"/>
            <a:ext cx="6696000" cy="1205971"/>
          </a:xfrm>
          <a:prstGeom prst="rect">
            <a:avLst/>
          </a:prstGeom>
          <a:solidFill>
            <a:srgbClr val="5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4" name="Google Shape;34;p11"/>
          <p:cNvGrpSpPr/>
          <p:nvPr/>
        </p:nvGrpSpPr>
        <p:grpSpPr>
          <a:xfrm>
            <a:off x="-5" y="6631765"/>
            <a:ext cx="12192005" cy="226235"/>
            <a:chOff x="-5" y="6390526"/>
            <a:chExt cx="12192005" cy="471720"/>
          </a:xfrm>
        </p:grpSpPr>
        <p:sp>
          <p:nvSpPr>
            <p:cNvPr id="35" name="Google Shape;35;p11"/>
            <p:cNvSpPr/>
            <p:nvPr/>
          </p:nvSpPr>
          <p:spPr>
            <a:xfrm>
              <a:off x="1" y="6390526"/>
              <a:ext cx="12191999" cy="467475"/>
            </a:xfrm>
            <a:prstGeom prst="rect">
              <a:avLst/>
            </a:prstGeom>
            <a:solidFill>
              <a:srgbClr val="5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11"/>
            <p:cNvSpPr/>
            <p:nvPr/>
          </p:nvSpPr>
          <p:spPr>
            <a:xfrm>
              <a:off x="-5" y="6394773"/>
              <a:ext cx="2336806" cy="467473"/>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37;p11"/>
            <p:cNvSpPr/>
            <p:nvPr/>
          </p:nvSpPr>
          <p:spPr>
            <a:xfrm rot="10800000">
              <a:off x="9855193" y="6394773"/>
              <a:ext cx="2336806" cy="467473"/>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8" name="Google Shape;38;p11"/>
          <p:cNvGrpSpPr/>
          <p:nvPr/>
        </p:nvGrpSpPr>
        <p:grpSpPr>
          <a:xfrm>
            <a:off x="-5" y="0"/>
            <a:ext cx="12192005" cy="226235"/>
            <a:chOff x="-5" y="6390526"/>
            <a:chExt cx="12192005" cy="471720"/>
          </a:xfrm>
        </p:grpSpPr>
        <p:sp>
          <p:nvSpPr>
            <p:cNvPr id="39" name="Google Shape;39;p11"/>
            <p:cNvSpPr/>
            <p:nvPr/>
          </p:nvSpPr>
          <p:spPr>
            <a:xfrm>
              <a:off x="1" y="6390526"/>
              <a:ext cx="12191999" cy="467475"/>
            </a:xfrm>
            <a:prstGeom prst="rect">
              <a:avLst/>
            </a:prstGeom>
            <a:solidFill>
              <a:srgbClr val="5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 name="Google Shape;40;p11"/>
            <p:cNvSpPr/>
            <p:nvPr/>
          </p:nvSpPr>
          <p:spPr>
            <a:xfrm>
              <a:off x="-5" y="6394773"/>
              <a:ext cx="2336806" cy="467473"/>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41;p11"/>
            <p:cNvSpPr/>
            <p:nvPr/>
          </p:nvSpPr>
          <p:spPr>
            <a:xfrm rot="10800000">
              <a:off x="9855193" y="6394773"/>
              <a:ext cx="2336806" cy="467473"/>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393213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
        <p:cNvGrpSpPr/>
        <p:nvPr/>
      </p:nvGrpSpPr>
      <p:grpSpPr>
        <a:xfrm>
          <a:off x="0" y="0"/>
          <a:ext cx="0" cy="0"/>
          <a:chOff x="0" y="0"/>
          <a:chExt cx="0" cy="0"/>
        </a:xfrm>
      </p:grpSpPr>
      <p:sp>
        <p:nvSpPr>
          <p:cNvPr id="43" name="Google Shape;43;p12"/>
          <p:cNvSpPr/>
          <p:nvPr/>
        </p:nvSpPr>
        <p:spPr>
          <a:xfrm>
            <a:off x="619760" y="550743"/>
            <a:ext cx="690880" cy="8126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B6B6B6"/>
              </a:solidFill>
              <a:latin typeface="Calibri"/>
              <a:ea typeface="Calibri"/>
              <a:cs typeface="Calibri"/>
              <a:sym typeface="Calibri"/>
            </a:endParaRPr>
          </a:p>
        </p:txBody>
      </p:sp>
      <p:pic>
        <p:nvPicPr>
          <p:cNvPr id="44" name="Google Shape;44;p12"/>
          <p:cNvPicPr preferRelativeResize="0"/>
          <p:nvPr/>
        </p:nvPicPr>
        <p:blipFill rotWithShape="1">
          <a:blip r:embed="rId2">
            <a:alphaModFix/>
          </a:blip>
          <a:srcRect/>
          <a:stretch/>
        </p:blipFill>
        <p:spPr>
          <a:xfrm>
            <a:off x="10999344" y="764211"/>
            <a:ext cx="699896" cy="574915"/>
          </a:xfrm>
          <a:prstGeom prst="rect">
            <a:avLst/>
          </a:prstGeom>
          <a:noFill/>
          <a:ln>
            <a:noFill/>
          </a:ln>
        </p:spPr>
      </p:pic>
      <p:sp>
        <p:nvSpPr>
          <p:cNvPr id="45" name="Google Shape;45;p12"/>
          <p:cNvSpPr/>
          <p:nvPr/>
        </p:nvSpPr>
        <p:spPr>
          <a:xfrm>
            <a:off x="5659108" y="2091759"/>
            <a:ext cx="6172198" cy="4115209"/>
          </a:xfrm>
          <a:prstGeom prst="rect">
            <a:avLst/>
          </a:prstGeom>
          <a:solidFill>
            <a:srgbClr val="E9E4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46;p12"/>
          <p:cNvSpPr>
            <a:spLocks noGrp="1"/>
          </p:cNvSpPr>
          <p:nvPr>
            <p:ph type="pic" idx="2"/>
          </p:nvPr>
        </p:nvSpPr>
        <p:spPr>
          <a:xfrm>
            <a:off x="5557838" y="1990725"/>
            <a:ext cx="6172200" cy="4114800"/>
          </a:xfrm>
          <a:prstGeom prst="rect">
            <a:avLst/>
          </a:prstGeom>
          <a:noFill/>
          <a:ln>
            <a:noFill/>
          </a:ln>
        </p:spPr>
      </p:sp>
    </p:spTree>
    <p:extLst>
      <p:ext uri="{BB962C8B-B14F-4D97-AF65-F5344CB8AC3E}">
        <p14:creationId xmlns:p14="http://schemas.microsoft.com/office/powerpoint/2010/main" val="305611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7"/>
        <p:cNvGrpSpPr/>
        <p:nvPr/>
      </p:nvGrpSpPr>
      <p:grpSpPr>
        <a:xfrm>
          <a:off x="0" y="0"/>
          <a:ext cx="0" cy="0"/>
          <a:chOff x="0" y="0"/>
          <a:chExt cx="0" cy="0"/>
        </a:xfrm>
      </p:grpSpPr>
      <p:sp>
        <p:nvSpPr>
          <p:cNvPr id="48" name="Google Shape;48;p13"/>
          <p:cNvSpPr/>
          <p:nvPr/>
        </p:nvSpPr>
        <p:spPr>
          <a:xfrm>
            <a:off x="0" y="7086"/>
            <a:ext cx="12191999" cy="6857998"/>
          </a:xfrm>
          <a:prstGeom prst="rect">
            <a:avLst/>
          </a:prstGeom>
          <a:solidFill>
            <a:srgbClr val="4F08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49;p13"/>
          <p:cNvSpPr/>
          <p:nvPr/>
        </p:nvSpPr>
        <p:spPr>
          <a:xfrm>
            <a:off x="619760" y="550743"/>
            <a:ext cx="690880" cy="8126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50;p13"/>
          <p:cNvSpPr/>
          <p:nvPr/>
        </p:nvSpPr>
        <p:spPr>
          <a:xfrm>
            <a:off x="0" y="6190487"/>
            <a:ext cx="2919983" cy="671759"/>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 name="Google Shape;51;p13"/>
          <p:cNvPicPr preferRelativeResize="0"/>
          <p:nvPr/>
        </p:nvPicPr>
        <p:blipFill rotWithShape="1">
          <a:blip r:embed="rId2">
            <a:alphaModFix/>
          </a:blip>
          <a:srcRect/>
          <a:stretch/>
        </p:blipFill>
        <p:spPr>
          <a:xfrm>
            <a:off x="10999344" y="764211"/>
            <a:ext cx="699896" cy="574915"/>
          </a:xfrm>
          <a:prstGeom prst="rect">
            <a:avLst/>
          </a:prstGeom>
          <a:noFill/>
          <a:ln>
            <a:noFill/>
          </a:ln>
        </p:spPr>
      </p:pic>
      <p:sp>
        <p:nvSpPr>
          <p:cNvPr id="52" name="Google Shape;52;p13"/>
          <p:cNvSpPr/>
          <p:nvPr/>
        </p:nvSpPr>
        <p:spPr>
          <a:xfrm rot="10800000">
            <a:off x="9272016" y="4973"/>
            <a:ext cx="2919983" cy="671759"/>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53;p13"/>
          <p:cNvSpPr/>
          <p:nvPr/>
        </p:nvSpPr>
        <p:spPr>
          <a:xfrm>
            <a:off x="962482" y="1802355"/>
            <a:ext cx="3150971" cy="4115209"/>
          </a:xfrm>
          <a:prstGeom prst="rect">
            <a:avLst/>
          </a:prstGeom>
          <a:solidFill>
            <a:srgbClr val="E9E4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54;p13"/>
          <p:cNvSpPr/>
          <p:nvPr/>
        </p:nvSpPr>
        <p:spPr>
          <a:xfrm>
            <a:off x="4520514" y="1802355"/>
            <a:ext cx="3150971" cy="4115209"/>
          </a:xfrm>
          <a:prstGeom prst="rect">
            <a:avLst/>
          </a:prstGeom>
          <a:solidFill>
            <a:srgbClr val="E9E4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55;p13"/>
          <p:cNvSpPr/>
          <p:nvPr/>
        </p:nvSpPr>
        <p:spPr>
          <a:xfrm>
            <a:off x="8077530" y="1802355"/>
            <a:ext cx="3150971" cy="4115209"/>
          </a:xfrm>
          <a:prstGeom prst="rect">
            <a:avLst/>
          </a:prstGeom>
          <a:solidFill>
            <a:srgbClr val="E9E4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56;p13"/>
          <p:cNvSpPr>
            <a:spLocks noGrp="1"/>
          </p:cNvSpPr>
          <p:nvPr>
            <p:ph type="pic" idx="2"/>
          </p:nvPr>
        </p:nvSpPr>
        <p:spPr>
          <a:xfrm>
            <a:off x="1169542" y="4265588"/>
            <a:ext cx="2743200" cy="1371600"/>
          </a:xfrm>
          <a:prstGeom prst="rect">
            <a:avLst/>
          </a:prstGeom>
          <a:noFill/>
          <a:ln>
            <a:noFill/>
          </a:ln>
        </p:spPr>
        <p:txBody>
          <a:bodyPr/>
          <a:lstStyle/>
          <a:p>
            <a:r>
              <a:rPr lang="en-US"/>
              <a:t>Click icon to add picture</a:t>
            </a:r>
          </a:p>
        </p:txBody>
      </p:sp>
      <p:sp>
        <p:nvSpPr>
          <p:cNvPr id="57" name="Google Shape;57;p13"/>
          <p:cNvSpPr>
            <a:spLocks noGrp="1"/>
          </p:cNvSpPr>
          <p:nvPr>
            <p:ph type="pic" idx="3"/>
          </p:nvPr>
        </p:nvSpPr>
        <p:spPr>
          <a:xfrm>
            <a:off x="4722440" y="4265588"/>
            <a:ext cx="2743200" cy="1371600"/>
          </a:xfrm>
          <a:prstGeom prst="rect">
            <a:avLst/>
          </a:prstGeom>
          <a:noFill/>
          <a:ln>
            <a:noFill/>
          </a:ln>
        </p:spPr>
      </p:sp>
      <p:sp>
        <p:nvSpPr>
          <p:cNvPr id="58" name="Google Shape;58;p13"/>
          <p:cNvSpPr>
            <a:spLocks noGrp="1"/>
          </p:cNvSpPr>
          <p:nvPr>
            <p:ph type="pic" idx="4"/>
          </p:nvPr>
        </p:nvSpPr>
        <p:spPr>
          <a:xfrm>
            <a:off x="8282317" y="4265588"/>
            <a:ext cx="2743200" cy="1371600"/>
          </a:xfrm>
          <a:prstGeom prst="rect">
            <a:avLst/>
          </a:prstGeom>
          <a:noFill/>
          <a:ln>
            <a:noFill/>
          </a:ln>
        </p:spPr>
      </p:sp>
    </p:spTree>
    <p:extLst>
      <p:ext uri="{BB962C8B-B14F-4D97-AF65-F5344CB8AC3E}">
        <p14:creationId xmlns:p14="http://schemas.microsoft.com/office/powerpoint/2010/main" val="148565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9"/>
        <p:cNvGrpSpPr/>
        <p:nvPr/>
      </p:nvGrpSpPr>
      <p:grpSpPr>
        <a:xfrm>
          <a:off x="0" y="0"/>
          <a:ext cx="0" cy="0"/>
          <a:chOff x="0" y="0"/>
          <a:chExt cx="0" cy="0"/>
        </a:xfrm>
      </p:grpSpPr>
      <p:sp>
        <p:nvSpPr>
          <p:cNvPr id="61" name="Google Shape;61;p14"/>
          <p:cNvSpPr/>
          <p:nvPr/>
        </p:nvSpPr>
        <p:spPr>
          <a:xfrm>
            <a:off x="0" y="6190487"/>
            <a:ext cx="2919983" cy="671759"/>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2" name="Google Shape;62;p14"/>
          <p:cNvPicPr preferRelativeResize="0"/>
          <p:nvPr/>
        </p:nvPicPr>
        <p:blipFill rotWithShape="1">
          <a:blip r:embed="rId2">
            <a:alphaModFix/>
          </a:blip>
          <a:srcRect/>
          <a:stretch/>
        </p:blipFill>
        <p:spPr>
          <a:xfrm>
            <a:off x="5612642" y="2199345"/>
            <a:ext cx="966715" cy="794088"/>
          </a:xfrm>
          <a:prstGeom prst="rect">
            <a:avLst/>
          </a:prstGeom>
          <a:noFill/>
          <a:ln>
            <a:noFill/>
          </a:ln>
        </p:spPr>
      </p:pic>
      <p:sp>
        <p:nvSpPr>
          <p:cNvPr id="63" name="Google Shape;63;p14"/>
          <p:cNvSpPr/>
          <p:nvPr/>
        </p:nvSpPr>
        <p:spPr>
          <a:xfrm rot="10800000">
            <a:off x="9272016" y="21598"/>
            <a:ext cx="2919983" cy="671759"/>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 name="Google Shape;64;p14"/>
          <p:cNvSpPr txBox="1"/>
          <p:nvPr/>
        </p:nvSpPr>
        <p:spPr>
          <a:xfrm>
            <a:off x="2747999" y="3465238"/>
            <a:ext cx="6696001" cy="39933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5400"/>
              <a:buFont typeface="Oswald"/>
              <a:buNone/>
            </a:pPr>
            <a:r>
              <a:rPr lang="en-US" sz="5400" b="1" i="0">
                <a:solidFill>
                  <a:schemeClr val="lt1"/>
                </a:solidFill>
                <a:latin typeface="Oswald DemiBold" panose="02000603000000000000" pitchFamily="2" charset="77"/>
                <a:ea typeface="Oswald"/>
                <a:cs typeface="Oswald"/>
                <a:sym typeface="Oswald"/>
              </a:rPr>
              <a:t>THANK YOU</a:t>
            </a:r>
            <a:endParaRPr b="1" i="0">
              <a:latin typeface="Oswald DemiBold" panose="02000603000000000000" pitchFamily="2" charset="77"/>
            </a:endParaRPr>
          </a:p>
        </p:txBody>
      </p:sp>
    </p:spTree>
    <p:extLst>
      <p:ext uri="{BB962C8B-B14F-4D97-AF65-F5344CB8AC3E}">
        <p14:creationId xmlns:p14="http://schemas.microsoft.com/office/powerpoint/2010/main" val="151330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7" name="Google Shape;67;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B6B6B6"/>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lvl="0"/>
            <a:r>
              <a:rPr lang="en-US"/>
              <a:t>Click to edit Master text styles</a:t>
            </a:r>
          </a:p>
        </p:txBody>
      </p:sp>
      <p:sp>
        <p:nvSpPr>
          <p:cNvPr id="68" name="Google Shape;68;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B6B6B6"/>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69" name="Google Shape;69;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B6B6B6"/>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lvl="0"/>
            <a:r>
              <a:rPr lang="en-US"/>
              <a:t>Click to edit Master text styles</a:t>
            </a:r>
          </a:p>
        </p:txBody>
      </p:sp>
      <p:sp>
        <p:nvSpPr>
          <p:cNvPr id="70" name="Google Shape;70;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B6B6B6"/>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116403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2415-1CF9-3E44-0B89-5866684712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2CA9E12-CB54-2290-705B-8B6D4E137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2B85A9-E3ED-653B-5FBF-4CE05E9ECCF3}"/>
              </a:ext>
            </a:extLst>
          </p:cNvPr>
          <p:cNvSpPr>
            <a:spLocks noGrp="1"/>
          </p:cNvSpPr>
          <p:nvPr>
            <p:ph type="dt" sz="half" idx="10"/>
          </p:nvPr>
        </p:nvSpPr>
        <p:spPr/>
        <p:txBody>
          <a:bodyPr/>
          <a:lstStyle/>
          <a:p>
            <a:fld id="{829A8E21-A3F2-4BD8-AA7A-8B13D15E4664}" type="datetimeFigureOut">
              <a:rPr lang="en-GB" smtClean="0"/>
              <a:t>16/07/2025</a:t>
            </a:fld>
            <a:endParaRPr lang="en-GB"/>
          </a:p>
        </p:txBody>
      </p:sp>
      <p:sp>
        <p:nvSpPr>
          <p:cNvPr id="5" name="Footer Placeholder 4">
            <a:extLst>
              <a:ext uri="{FF2B5EF4-FFF2-40B4-BE49-F238E27FC236}">
                <a16:creationId xmlns:a16="http://schemas.microsoft.com/office/drawing/2014/main" id="{CF0480A6-DED1-45E0-788F-0328A5D40E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DBF047-612D-835E-CAF6-938583BC8807}"/>
              </a:ext>
            </a:extLst>
          </p:cNvPr>
          <p:cNvSpPr>
            <a:spLocks noGrp="1"/>
          </p:cNvSpPr>
          <p:nvPr>
            <p:ph type="sldNum" sz="quarter" idx="12"/>
          </p:nvPr>
        </p:nvSpPr>
        <p:spPr/>
        <p:txBody>
          <a:bodyPr/>
          <a:lstStyle/>
          <a:p>
            <a:fld id="{3552AA48-DF4B-4E93-A855-C0A7359638B9}" type="slidenum">
              <a:rPr lang="en-GB" smtClean="0"/>
              <a:t>‹#›</a:t>
            </a:fld>
            <a:endParaRPr lang="en-GB"/>
          </a:p>
        </p:txBody>
      </p:sp>
    </p:spTree>
    <p:extLst>
      <p:ext uri="{BB962C8B-B14F-4D97-AF65-F5344CB8AC3E}">
        <p14:creationId xmlns:p14="http://schemas.microsoft.com/office/powerpoint/2010/main" val="353983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7051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p:nvPr/>
        </p:nvSpPr>
        <p:spPr>
          <a:xfrm>
            <a:off x="1" y="4246"/>
            <a:ext cx="12191999" cy="6858000"/>
          </a:xfrm>
          <a:prstGeom prst="rect">
            <a:avLst/>
          </a:prstGeom>
          <a:solidFill>
            <a:srgbClr val="5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8"/>
          <p:cNvSpPr/>
          <p:nvPr/>
        </p:nvSpPr>
        <p:spPr>
          <a:xfrm>
            <a:off x="0" y="6190487"/>
            <a:ext cx="2919983" cy="671759"/>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8"/>
          <p:cNvSpPr/>
          <p:nvPr/>
        </p:nvSpPr>
        <p:spPr>
          <a:xfrm rot="10800000">
            <a:off x="9272016" y="4972"/>
            <a:ext cx="2919983" cy="671759"/>
          </a:xfrm>
          <a:prstGeom prst="rtTriangle">
            <a:avLst/>
          </a:prstGeom>
          <a:solidFill>
            <a:srgbClr val="3C04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Open Sans ExtraBold"/>
              <a:buNone/>
              <a:defRPr sz="4400" b="1" i="0" u="none" strike="noStrike" cap="none">
                <a:solidFill>
                  <a:schemeClr val="lt1"/>
                </a:solidFill>
                <a:latin typeface="Open Sans Extrabold"/>
                <a:ea typeface="Open Sans Extrabold"/>
                <a:cs typeface="Open Sans Extrabold"/>
                <a:sym typeface="Open Sans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 name="Text Placeholder 2">
            <a:extLst>
              <a:ext uri="{FF2B5EF4-FFF2-40B4-BE49-F238E27FC236}">
                <a16:creationId xmlns:a16="http://schemas.microsoft.com/office/drawing/2014/main" id="{D889ECE9-F812-9C72-4895-049ECC548E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3731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457200" marR="0" lvl="0" indent="-406400" algn="l" rtl="0" eaLnBrk="1" hangingPunct="1">
        <a:lnSpc>
          <a:spcPct val="100000"/>
        </a:lnSpc>
        <a:spcBef>
          <a:spcPts val="0"/>
        </a:spcBef>
        <a:spcAft>
          <a:spcPts val="0"/>
        </a:spcAft>
        <a:buClr>
          <a:schemeClr val="bg1"/>
        </a:buClr>
        <a:buFont typeface="Arial" panose="020B0604020202020204" pitchFamily="34" charset="0"/>
        <a:buChar char="•"/>
        <a:defRPr sz="2000" b="1"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0"/>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0"/>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556000" y="6264275"/>
            <a:ext cx="5181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57020529"/>
      </p:ext>
    </p:extLst>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adsley@tam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ciencedirect.com/referencework/9780122266805/encyclopedia-of-spectroscopy-and-spectrometry" TargetMode="External"/><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79AF90-AFEA-0367-4D5B-D50DE73C9E32}"/>
              </a:ext>
            </a:extLst>
          </p:cNvPr>
          <p:cNvSpPr txBox="1"/>
          <p:nvPr/>
        </p:nvSpPr>
        <p:spPr>
          <a:xfrm>
            <a:off x="972152" y="1366787"/>
            <a:ext cx="6718433" cy="707886"/>
          </a:xfrm>
          <a:prstGeom prst="rect">
            <a:avLst/>
          </a:prstGeom>
          <a:noFill/>
        </p:spPr>
        <p:txBody>
          <a:bodyPr wrap="square" rtlCol="0">
            <a:spAutoFit/>
          </a:bodyPr>
          <a:lstStyle/>
          <a:p>
            <a:r>
              <a:rPr lang="en-US" sz="4000" dirty="0">
                <a:solidFill>
                  <a:schemeClr val="bg1"/>
                </a:solidFill>
              </a:rPr>
              <a:t>The s-processes</a:t>
            </a:r>
            <a:endParaRPr lang="en-GB" sz="4000" dirty="0">
              <a:solidFill>
                <a:schemeClr val="bg1"/>
              </a:solidFill>
            </a:endParaRPr>
          </a:p>
        </p:txBody>
      </p:sp>
      <p:sp>
        <p:nvSpPr>
          <p:cNvPr id="5" name="TextBox 4">
            <a:extLst>
              <a:ext uri="{FF2B5EF4-FFF2-40B4-BE49-F238E27FC236}">
                <a16:creationId xmlns:a16="http://schemas.microsoft.com/office/drawing/2014/main" id="{F316FAB0-BCC3-4579-CDA2-8A784399A4C9}"/>
              </a:ext>
            </a:extLst>
          </p:cNvPr>
          <p:cNvSpPr txBox="1"/>
          <p:nvPr/>
        </p:nvSpPr>
        <p:spPr>
          <a:xfrm>
            <a:off x="7799832" y="5522976"/>
            <a:ext cx="4105656" cy="1169551"/>
          </a:xfrm>
          <a:prstGeom prst="rect">
            <a:avLst/>
          </a:prstGeom>
          <a:noFill/>
        </p:spPr>
        <p:txBody>
          <a:bodyPr wrap="square" rtlCol="0">
            <a:spAutoFit/>
          </a:bodyPr>
          <a:lstStyle/>
          <a:p>
            <a:r>
              <a:rPr lang="en-US"/>
              <a:t>Philip Adsley </a:t>
            </a:r>
            <a:r>
              <a:rPr lang="en-US">
                <a:hlinkClick r:id="rId2"/>
              </a:rPr>
              <a:t>padsley@tamu.edu</a:t>
            </a:r>
            <a:endParaRPr lang="en-US"/>
          </a:p>
          <a:p>
            <a:endParaRPr lang="en-US"/>
          </a:p>
          <a:p>
            <a:r>
              <a:rPr lang="en-US"/>
              <a:t>Texas A&amp;M University</a:t>
            </a:r>
          </a:p>
          <a:p>
            <a:r>
              <a:rPr lang="en-US"/>
              <a:t>Department of Physics &amp; Astronomy</a:t>
            </a:r>
          </a:p>
          <a:p>
            <a:r>
              <a:rPr lang="en-US"/>
              <a:t>Cyclotron Institute</a:t>
            </a:r>
            <a:endParaRPr lang="en-GB"/>
          </a:p>
        </p:txBody>
      </p:sp>
    </p:spTree>
    <p:extLst>
      <p:ext uri="{BB962C8B-B14F-4D97-AF65-F5344CB8AC3E}">
        <p14:creationId xmlns:p14="http://schemas.microsoft.com/office/powerpoint/2010/main" val="658023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3EE17C-EA7F-0FE1-21CB-4D2904C1D84B}"/>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S-process sites</a:t>
            </a:r>
            <a:endParaRPr lang="en-GB" sz="4000" dirty="0">
              <a:solidFill>
                <a:schemeClr val="bg1"/>
              </a:solidFill>
            </a:endParaRPr>
          </a:p>
        </p:txBody>
      </p:sp>
      <p:sp>
        <p:nvSpPr>
          <p:cNvPr id="3" name="TextBox 2">
            <a:extLst>
              <a:ext uri="{FF2B5EF4-FFF2-40B4-BE49-F238E27FC236}">
                <a16:creationId xmlns:a16="http://schemas.microsoft.com/office/drawing/2014/main" id="{93472711-F712-CCA9-3528-926D5AAE0FC7}"/>
              </a:ext>
            </a:extLst>
          </p:cNvPr>
          <p:cNvSpPr txBox="1"/>
          <p:nvPr/>
        </p:nvSpPr>
        <p:spPr>
          <a:xfrm>
            <a:off x="283464" y="969264"/>
            <a:ext cx="5812536" cy="3826689"/>
          </a:xfrm>
          <a:prstGeom prst="rect">
            <a:avLst/>
          </a:prstGeom>
          <a:noFill/>
        </p:spPr>
        <p:txBody>
          <a:bodyPr wrap="square" rtlCol="0">
            <a:spAutoFit/>
          </a:bodyPr>
          <a:lstStyle/>
          <a:p>
            <a:r>
              <a:rPr lang="en-US" sz="2800" dirty="0">
                <a:solidFill>
                  <a:schemeClr val="bg1"/>
                </a:solidFill>
              </a:rPr>
              <a:t>Two known and understood s-processes</a:t>
            </a:r>
            <a:endParaRPr lang="en-US" sz="2800" b="1" u="sng" baseline="30000" dirty="0">
              <a:solidFill>
                <a:schemeClr val="bg1"/>
              </a:solidFill>
            </a:endParaRPr>
          </a:p>
          <a:p>
            <a:endParaRPr lang="en-US" sz="2800" b="1" u="sng" baseline="30000" dirty="0">
              <a:solidFill>
                <a:schemeClr val="bg1"/>
              </a:solidFill>
            </a:endParaRPr>
          </a:p>
          <a:p>
            <a:r>
              <a:rPr lang="en-US" sz="2800" dirty="0">
                <a:solidFill>
                  <a:schemeClr val="bg1"/>
                </a:solidFill>
              </a:rPr>
              <a:t>Main – thermally pulsing AGB stars</a:t>
            </a:r>
          </a:p>
          <a:p>
            <a:endParaRPr lang="en-US" sz="2800" dirty="0">
              <a:solidFill>
                <a:schemeClr val="bg1"/>
              </a:solidFill>
            </a:endParaRPr>
          </a:p>
          <a:p>
            <a:r>
              <a:rPr lang="en-US" sz="2800" dirty="0">
                <a:solidFill>
                  <a:schemeClr val="bg1"/>
                </a:solidFill>
              </a:rPr>
              <a:t>Weak – helium and carbon burning in massive stars</a:t>
            </a:r>
          </a:p>
          <a:p>
            <a:endParaRPr lang="en-US" sz="2800" dirty="0">
              <a:solidFill>
                <a:schemeClr val="bg1"/>
              </a:solidFill>
            </a:endParaRPr>
          </a:p>
          <a:p>
            <a:r>
              <a:rPr lang="en-US" sz="2800" dirty="0">
                <a:solidFill>
                  <a:schemeClr val="bg1"/>
                </a:solidFill>
              </a:rPr>
              <a:t>Maybe another – “enhanced”</a:t>
            </a:r>
          </a:p>
        </p:txBody>
      </p:sp>
      <p:pic>
        <p:nvPicPr>
          <p:cNvPr id="4" name="Picture 3">
            <a:extLst>
              <a:ext uri="{FF2B5EF4-FFF2-40B4-BE49-F238E27FC236}">
                <a16:creationId xmlns:a16="http://schemas.microsoft.com/office/drawing/2014/main" id="{9155D6A0-0122-7E46-5D33-56EEF9FE6834}"/>
              </a:ext>
            </a:extLst>
          </p:cNvPr>
          <p:cNvPicPr>
            <a:picLocks noChangeAspect="1"/>
          </p:cNvPicPr>
          <p:nvPr/>
        </p:nvPicPr>
        <p:blipFill>
          <a:blip r:embed="rId2"/>
          <a:stretch>
            <a:fillRect/>
          </a:stretch>
        </p:blipFill>
        <p:spPr>
          <a:xfrm>
            <a:off x="6096000" y="1795308"/>
            <a:ext cx="5572903" cy="3734321"/>
          </a:xfrm>
          <a:prstGeom prst="rect">
            <a:avLst/>
          </a:prstGeom>
        </p:spPr>
      </p:pic>
      <p:sp>
        <p:nvSpPr>
          <p:cNvPr id="5" name="TextBox 4">
            <a:extLst>
              <a:ext uri="{FF2B5EF4-FFF2-40B4-BE49-F238E27FC236}">
                <a16:creationId xmlns:a16="http://schemas.microsoft.com/office/drawing/2014/main" id="{2186FCFD-70F1-7907-2DE7-B068039566E6}"/>
              </a:ext>
            </a:extLst>
          </p:cNvPr>
          <p:cNvSpPr txBox="1"/>
          <p:nvPr/>
        </p:nvSpPr>
        <p:spPr>
          <a:xfrm>
            <a:off x="6229350" y="1328371"/>
            <a:ext cx="3737610" cy="307777"/>
          </a:xfrm>
          <a:prstGeom prst="rect">
            <a:avLst/>
          </a:prstGeom>
          <a:noFill/>
        </p:spPr>
        <p:txBody>
          <a:bodyPr wrap="square">
            <a:spAutoFit/>
          </a:bodyPr>
          <a:lstStyle/>
          <a:p>
            <a:r>
              <a:rPr lang="da-DK" dirty="0">
                <a:solidFill>
                  <a:schemeClr val="bg1"/>
                </a:solidFill>
              </a:rPr>
              <a:t>Kaeppler++ Rev. Mod. Phys., Vol. 83, No. 1</a:t>
            </a:r>
            <a:endParaRPr lang="en-GB" dirty="0">
              <a:solidFill>
                <a:schemeClr val="bg1"/>
              </a:solidFill>
            </a:endParaRPr>
          </a:p>
        </p:txBody>
      </p:sp>
      <p:sp>
        <p:nvSpPr>
          <p:cNvPr id="6" name="TextBox 5">
            <a:extLst>
              <a:ext uri="{FF2B5EF4-FFF2-40B4-BE49-F238E27FC236}">
                <a16:creationId xmlns:a16="http://schemas.microsoft.com/office/drawing/2014/main" id="{1A6453AD-4A69-B280-FAC5-97ACFE7AD1AE}"/>
              </a:ext>
            </a:extLst>
          </p:cNvPr>
          <p:cNvSpPr txBox="1"/>
          <p:nvPr/>
        </p:nvSpPr>
        <p:spPr>
          <a:xfrm>
            <a:off x="8751006" y="3071485"/>
            <a:ext cx="2714625" cy="523220"/>
          </a:xfrm>
          <a:prstGeom prst="rect">
            <a:avLst/>
          </a:prstGeom>
          <a:noFill/>
        </p:spPr>
        <p:txBody>
          <a:bodyPr wrap="square" rtlCol="0">
            <a:spAutoFit/>
          </a:bodyPr>
          <a:lstStyle/>
          <a:p>
            <a:r>
              <a:rPr lang="en-US" dirty="0"/>
              <a:t>Flat bits = main process (I will explain why flat)</a:t>
            </a:r>
            <a:endParaRPr lang="en-GB" dirty="0"/>
          </a:p>
        </p:txBody>
      </p:sp>
      <p:sp>
        <p:nvSpPr>
          <p:cNvPr id="7" name="TextBox 6">
            <a:extLst>
              <a:ext uri="{FF2B5EF4-FFF2-40B4-BE49-F238E27FC236}">
                <a16:creationId xmlns:a16="http://schemas.microsoft.com/office/drawing/2014/main" id="{4037977E-0F2B-5532-725F-79E625EDE6E0}"/>
              </a:ext>
            </a:extLst>
          </p:cNvPr>
          <p:cNvSpPr txBox="1"/>
          <p:nvPr/>
        </p:nvSpPr>
        <p:spPr>
          <a:xfrm>
            <a:off x="7319110" y="2171700"/>
            <a:ext cx="1514475" cy="523220"/>
          </a:xfrm>
          <a:prstGeom prst="rect">
            <a:avLst/>
          </a:prstGeom>
          <a:noFill/>
        </p:spPr>
        <p:txBody>
          <a:bodyPr wrap="square" rtlCol="0">
            <a:spAutoFit/>
          </a:bodyPr>
          <a:lstStyle/>
          <a:p>
            <a:r>
              <a:rPr lang="en-US" dirty="0"/>
              <a:t>Lumpy bit = weak s-process</a:t>
            </a:r>
            <a:endParaRPr lang="en-GB" dirty="0"/>
          </a:p>
        </p:txBody>
      </p:sp>
    </p:spTree>
    <p:extLst>
      <p:ext uri="{BB962C8B-B14F-4D97-AF65-F5344CB8AC3E}">
        <p14:creationId xmlns:p14="http://schemas.microsoft.com/office/powerpoint/2010/main" val="196609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9183C-A80E-02AE-B7A7-0BBD6B2F37A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D84CF8-C872-CDFB-CBA9-4AF0266324AC}"/>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The main s-process</a:t>
            </a:r>
            <a:endParaRPr lang="en-GB" sz="4000" dirty="0">
              <a:solidFill>
                <a:schemeClr val="bg1"/>
              </a:solidFill>
            </a:endParaRPr>
          </a:p>
        </p:txBody>
      </p:sp>
      <p:sp>
        <p:nvSpPr>
          <p:cNvPr id="3" name="TextBox 2">
            <a:extLst>
              <a:ext uri="{FF2B5EF4-FFF2-40B4-BE49-F238E27FC236}">
                <a16:creationId xmlns:a16="http://schemas.microsoft.com/office/drawing/2014/main" id="{B58692F6-F196-484B-F47C-EA02AFF96CF0}"/>
              </a:ext>
            </a:extLst>
          </p:cNvPr>
          <p:cNvSpPr txBox="1"/>
          <p:nvPr/>
        </p:nvSpPr>
        <p:spPr>
          <a:xfrm>
            <a:off x="283464" y="969264"/>
            <a:ext cx="5812536" cy="5262979"/>
          </a:xfrm>
          <a:prstGeom prst="rect">
            <a:avLst/>
          </a:prstGeom>
          <a:noFill/>
        </p:spPr>
        <p:txBody>
          <a:bodyPr wrap="square" rtlCol="0">
            <a:spAutoFit/>
          </a:bodyPr>
          <a:lstStyle/>
          <a:p>
            <a:r>
              <a:rPr lang="en-US" sz="2800" dirty="0">
                <a:solidFill>
                  <a:schemeClr val="bg1"/>
                </a:solidFill>
              </a:rPr>
              <a:t>Thermally pulsing AGB stars</a:t>
            </a:r>
          </a:p>
          <a:p>
            <a:endParaRPr lang="en-US" sz="2800" dirty="0">
              <a:solidFill>
                <a:schemeClr val="bg1"/>
              </a:solidFill>
            </a:endParaRPr>
          </a:p>
          <a:p>
            <a:r>
              <a:rPr lang="en-US" sz="2800" dirty="0">
                <a:solidFill>
                  <a:schemeClr val="bg1"/>
                </a:solidFill>
              </a:rPr>
              <a:t>CO degenerate core</a:t>
            </a:r>
          </a:p>
          <a:p>
            <a:endParaRPr lang="en-US" sz="2800" dirty="0">
              <a:solidFill>
                <a:schemeClr val="bg1"/>
              </a:solidFill>
            </a:endParaRPr>
          </a:p>
          <a:p>
            <a:r>
              <a:rPr lang="en-US" sz="2800" dirty="0">
                <a:solidFill>
                  <a:schemeClr val="bg1"/>
                </a:solidFill>
              </a:rPr>
              <a:t>H/He burning shells on top separated by He </a:t>
            </a:r>
            <a:r>
              <a:rPr lang="en-US" sz="2800" dirty="0" err="1">
                <a:solidFill>
                  <a:schemeClr val="bg1"/>
                </a:solidFill>
              </a:rPr>
              <a:t>intershell</a:t>
            </a:r>
            <a:endParaRPr lang="en-US" sz="2800" dirty="0">
              <a:solidFill>
                <a:schemeClr val="bg1"/>
              </a:solidFill>
            </a:endParaRPr>
          </a:p>
          <a:p>
            <a:endParaRPr lang="en-US" sz="2800" dirty="0">
              <a:solidFill>
                <a:schemeClr val="bg1"/>
              </a:solidFill>
            </a:endParaRPr>
          </a:p>
          <a:p>
            <a:r>
              <a:rPr lang="en-US" sz="2800" dirty="0">
                <a:solidFill>
                  <a:schemeClr val="bg1"/>
                </a:solidFill>
              </a:rPr>
              <a:t>H burning makes more He, into </a:t>
            </a:r>
            <a:r>
              <a:rPr lang="en-US" sz="2800" dirty="0" err="1">
                <a:solidFill>
                  <a:schemeClr val="bg1"/>
                </a:solidFill>
              </a:rPr>
              <a:t>intershell</a:t>
            </a:r>
            <a:endParaRPr lang="en-US" sz="2800" dirty="0">
              <a:solidFill>
                <a:schemeClr val="bg1"/>
              </a:solidFill>
            </a:endParaRPr>
          </a:p>
          <a:p>
            <a:endParaRPr lang="en-US" sz="2800" dirty="0">
              <a:solidFill>
                <a:schemeClr val="bg1"/>
              </a:solidFill>
            </a:endParaRPr>
          </a:p>
          <a:p>
            <a:r>
              <a:rPr lang="en-US" sz="2800" dirty="0">
                <a:solidFill>
                  <a:schemeClr val="bg1"/>
                </a:solidFill>
              </a:rPr>
              <a:t>Gets </a:t>
            </a:r>
            <a:r>
              <a:rPr lang="en-US" sz="2800" dirty="0" err="1">
                <a:solidFill>
                  <a:schemeClr val="bg1"/>
                </a:solidFill>
              </a:rPr>
              <a:t>hotter+denser</a:t>
            </a:r>
            <a:r>
              <a:rPr lang="en-US" sz="2800" dirty="0">
                <a:solidFill>
                  <a:schemeClr val="bg1"/>
                </a:solidFill>
              </a:rPr>
              <a:t> and thermally pulses (think a moderate explosion)</a:t>
            </a:r>
          </a:p>
        </p:txBody>
      </p:sp>
      <p:pic>
        <p:nvPicPr>
          <p:cNvPr id="4098" name="Picture 2">
            <a:extLst>
              <a:ext uri="{FF2B5EF4-FFF2-40B4-BE49-F238E27FC236}">
                <a16:creationId xmlns:a16="http://schemas.microsoft.com/office/drawing/2014/main" id="{88C9BBC6-91A5-2318-D270-139F62DB6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257300"/>
            <a:ext cx="4762500" cy="3619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909098-B787-A04F-EB15-145812A7825D}"/>
              </a:ext>
            </a:extLst>
          </p:cNvPr>
          <p:cNvSpPr txBox="1"/>
          <p:nvPr/>
        </p:nvSpPr>
        <p:spPr>
          <a:xfrm>
            <a:off x="7419975" y="5076825"/>
            <a:ext cx="3895725" cy="307777"/>
          </a:xfrm>
          <a:prstGeom prst="rect">
            <a:avLst/>
          </a:prstGeom>
          <a:noFill/>
        </p:spPr>
        <p:txBody>
          <a:bodyPr wrap="square" rtlCol="0">
            <a:spAutoFit/>
          </a:bodyPr>
          <a:lstStyle/>
          <a:p>
            <a:r>
              <a:rPr lang="en-US" dirty="0">
                <a:solidFill>
                  <a:schemeClr val="bg1"/>
                </a:solidFill>
              </a:rPr>
              <a:t>Wallner++ PRC 93 045803 (2016)</a:t>
            </a:r>
            <a:endParaRPr lang="en-GB" dirty="0">
              <a:solidFill>
                <a:schemeClr val="bg1"/>
              </a:solidFill>
            </a:endParaRPr>
          </a:p>
        </p:txBody>
      </p:sp>
    </p:spTree>
    <p:extLst>
      <p:ext uri="{BB962C8B-B14F-4D97-AF65-F5344CB8AC3E}">
        <p14:creationId xmlns:p14="http://schemas.microsoft.com/office/powerpoint/2010/main" val="778289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A1087-CFCF-83BE-D62C-6B1A299DC1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46C3E8-4774-A1C7-7FD1-C497535BF5A3}"/>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The main s-process</a:t>
            </a:r>
            <a:endParaRPr lang="en-GB" sz="4000" dirty="0">
              <a:solidFill>
                <a:schemeClr val="bg1"/>
              </a:solidFill>
            </a:endParaRPr>
          </a:p>
        </p:txBody>
      </p:sp>
      <p:sp>
        <p:nvSpPr>
          <p:cNvPr id="3" name="TextBox 2">
            <a:extLst>
              <a:ext uri="{FF2B5EF4-FFF2-40B4-BE49-F238E27FC236}">
                <a16:creationId xmlns:a16="http://schemas.microsoft.com/office/drawing/2014/main" id="{680DAB22-88E2-CA02-667E-BF159AC00A98}"/>
              </a:ext>
            </a:extLst>
          </p:cNvPr>
          <p:cNvSpPr txBox="1"/>
          <p:nvPr/>
        </p:nvSpPr>
        <p:spPr>
          <a:xfrm>
            <a:off x="283464" y="969264"/>
            <a:ext cx="5812536" cy="4893647"/>
          </a:xfrm>
          <a:prstGeom prst="rect">
            <a:avLst/>
          </a:prstGeom>
          <a:noFill/>
        </p:spPr>
        <p:txBody>
          <a:bodyPr wrap="square" rtlCol="0">
            <a:spAutoFit/>
          </a:bodyPr>
          <a:lstStyle/>
          <a:p>
            <a:r>
              <a:rPr lang="en-US" sz="2400" dirty="0">
                <a:solidFill>
                  <a:schemeClr val="bg1"/>
                </a:solidFill>
              </a:rPr>
              <a:t>Thermal pulse – helium burning makes </a:t>
            </a:r>
            <a:r>
              <a:rPr lang="en-US" sz="2400" baseline="30000" dirty="0">
                <a:solidFill>
                  <a:schemeClr val="bg1"/>
                </a:solidFill>
              </a:rPr>
              <a:t>12</a:t>
            </a:r>
            <a:r>
              <a:rPr lang="en-US" sz="2400" dirty="0">
                <a:solidFill>
                  <a:schemeClr val="bg1"/>
                </a:solidFill>
              </a:rPr>
              <a:t>C</a:t>
            </a:r>
          </a:p>
          <a:p>
            <a:endParaRPr lang="en-US" sz="2400" dirty="0">
              <a:solidFill>
                <a:schemeClr val="bg1"/>
              </a:solidFill>
            </a:endParaRPr>
          </a:p>
          <a:p>
            <a:r>
              <a:rPr lang="en-US" sz="2400" dirty="0">
                <a:solidFill>
                  <a:schemeClr val="bg1"/>
                </a:solidFill>
              </a:rPr>
              <a:t>Convection of the He </a:t>
            </a:r>
            <a:r>
              <a:rPr lang="en-US" sz="2400" dirty="0" err="1">
                <a:solidFill>
                  <a:schemeClr val="bg1"/>
                </a:solidFill>
              </a:rPr>
              <a:t>intershell</a:t>
            </a:r>
            <a:endParaRPr lang="en-US" sz="2400" dirty="0">
              <a:solidFill>
                <a:schemeClr val="bg1"/>
              </a:solidFill>
            </a:endParaRPr>
          </a:p>
          <a:p>
            <a:endParaRPr lang="en-US" sz="2400" dirty="0">
              <a:solidFill>
                <a:schemeClr val="bg1"/>
              </a:solidFill>
            </a:endParaRPr>
          </a:p>
          <a:p>
            <a:r>
              <a:rPr lang="en-US" sz="2400" dirty="0">
                <a:solidFill>
                  <a:schemeClr val="bg1"/>
                </a:solidFill>
              </a:rPr>
              <a:t>H shell extinguished, He shell burns for a few 1000 years then H-shell reignites</a:t>
            </a:r>
          </a:p>
          <a:p>
            <a:endParaRPr lang="en-US" sz="2400" dirty="0">
              <a:solidFill>
                <a:schemeClr val="bg1"/>
              </a:solidFill>
            </a:endParaRPr>
          </a:p>
          <a:p>
            <a:r>
              <a:rPr lang="en-US" sz="2400" dirty="0">
                <a:solidFill>
                  <a:schemeClr val="bg1"/>
                </a:solidFill>
              </a:rPr>
              <a:t>Repeat.</a:t>
            </a:r>
          </a:p>
          <a:p>
            <a:endParaRPr lang="en-US" sz="2400" dirty="0">
              <a:solidFill>
                <a:schemeClr val="bg1"/>
              </a:solidFill>
            </a:endParaRPr>
          </a:p>
          <a:p>
            <a:r>
              <a:rPr lang="en-US" sz="2400" dirty="0">
                <a:solidFill>
                  <a:schemeClr val="bg1"/>
                </a:solidFill>
              </a:rPr>
              <a:t>Eventually the convective envelope penetrates the </a:t>
            </a:r>
            <a:r>
              <a:rPr lang="en-US" sz="2400" dirty="0" err="1">
                <a:solidFill>
                  <a:schemeClr val="bg1"/>
                </a:solidFill>
              </a:rPr>
              <a:t>intershell</a:t>
            </a:r>
            <a:r>
              <a:rPr lang="en-US" sz="2400" dirty="0">
                <a:solidFill>
                  <a:schemeClr val="bg1"/>
                </a:solidFill>
              </a:rPr>
              <a:t> and dredges up material</a:t>
            </a:r>
          </a:p>
        </p:txBody>
      </p:sp>
      <p:pic>
        <p:nvPicPr>
          <p:cNvPr id="4" name="Picture 2">
            <a:extLst>
              <a:ext uri="{FF2B5EF4-FFF2-40B4-BE49-F238E27FC236}">
                <a16:creationId xmlns:a16="http://schemas.microsoft.com/office/drawing/2014/main" id="{2C0170E1-0E48-DF19-E17F-134394251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257300"/>
            <a:ext cx="4762500" cy="3619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1C00AA-32CA-FFDC-1F68-443A6865AE9E}"/>
              </a:ext>
            </a:extLst>
          </p:cNvPr>
          <p:cNvSpPr txBox="1"/>
          <p:nvPr/>
        </p:nvSpPr>
        <p:spPr>
          <a:xfrm>
            <a:off x="7419975" y="5076825"/>
            <a:ext cx="3895725" cy="307777"/>
          </a:xfrm>
          <a:prstGeom prst="rect">
            <a:avLst/>
          </a:prstGeom>
          <a:noFill/>
        </p:spPr>
        <p:txBody>
          <a:bodyPr wrap="square" rtlCol="0">
            <a:spAutoFit/>
          </a:bodyPr>
          <a:lstStyle/>
          <a:p>
            <a:r>
              <a:rPr lang="en-US" dirty="0">
                <a:solidFill>
                  <a:schemeClr val="bg1"/>
                </a:solidFill>
              </a:rPr>
              <a:t>Wallner++ PRC 93 045803 (2016)</a:t>
            </a:r>
            <a:endParaRPr lang="en-GB" dirty="0">
              <a:solidFill>
                <a:schemeClr val="bg1"/>
              </a:solidFill>
            </a:endParaRPr>
          </a:p>
        </p:txBody>
      </p:sp>
    </p:spTree>
    <p:extLst>
      <p:ext uri="{BB962C8B-B14F-4D97-AF65-F5344CB8AC3E}">
        <p14:creationId xmlns:p14="http://schemas.microsoft.com/office/powerpoint/2010/main" val="298789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17F67-2494-ED72-5537-B4CB4CC7DD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A43E05F-5D7E-1350-D757-821042AACECB}"/>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The main s-process</a:t>
            </a:r>
            <a:endParaRPr lang="en-GB" sz="4000" dirty="0">
              <a:solidFill>
                <a:schemeClr val="bg1"/>
              </a:solidFill>
            </a:endParaRPr>
          </a:p>
        </p:txBody>
      </p:sp>
      <p:sp>
        <p:nvSpPr>
          <p:cNvPr id="3" name="TextBox 2">
            <a:extLst>
              <a:ext uri="{FF2B5EF4-FFF2-40B4-BE49-F238E27FC236}">
                <a16:creationId xmlns:a16="http://schemas.microsoft.com/office/drawing/2014/main" id="{17E556B5-57EC-3983-7AA1-42F2A3BE79F6}"/>
              </a:ext>
            </a:extLst>
          </p:cNvPr>
          <p:cNvSpPr txBox="1"/>
          <p:nvPr/>
        </p:nvSpPr>
        <p:spPr>
          <a:xfrm>
            <a:off x="283464" y="969264"/>
            <a:ext cx="5812536" cy="4401205"/>
          </a:xfrm>
          <a:prstGeom prst="rect">
            <a:avLst/>
          </a:prstGeom>
          <a:noFill/>
        </p:spPr>
        <p:txBody>
          <a:bodyPr wrap="square" rtlCol="0">
            <a:spAutoFit/>
          </a:bodyPr>
          <a:lstStyle/>
          <a:p>
            <a:r>
              <a:rPr lang="en-US" sz="2800" dirty="0">
                <a:solidFill>
                  <a:schemeClr val="bg1"/>
                </a:solidFill>
              </a:rPr>
              <a:t>Third Dredge Up (TDU) – of which there are many</a:t>
            </a:r>
          </a:p>
          <a:p>
            <a:endParaRPr lang="en-US" sz="2800" dirty="0">
              <a:solidFill>
                <a:schemeClr val="bg1"/>
              </a:solidFill>
            </a:endParaRPr>
          </a:p>
          <a:p>
            <a:r>
              <a:rPr lang="en-US" sz="2800" dirty="0">
                <a:solidFill>
                  <a:schemeClr val="bg1"/>
                </a:solidFill>
              </a:rPr>
              <a:t>Protons from H-rich envelope mixed into the helium </a:t>
            </a:r>
            <a:r>
              <a:rPr lang="en-US" sz="2800" dirty="0" err="1">
                <a:solidFill>
                  <a:schemeClr val="bg1"/>
                </a:solidFill>
              </a:rPr>
              <a:t>intershell</a:t>
            </a:r>
            <a:endParaRPr lang="en-US" sz="2800" dirty="0">
              <a:solidFill>
                <a:schemeClr val="bg1"/>
              </a:solidFill>
            </a:endParaRPr>
          </a:p>
          <a:p>
            <a:endParaRPr lang="en-US" sz="2800" dirty="0">
              <a:solidFill>
                <a:schemeClr val="bg1"/>
              </a:solidFill>
            </a:endParaRPr>
          </a:p>
          <a:p>
            <a:r>
              <a:rPr lang="en-US" sz="2800" dirty="0">
                <a:solidFill>
                  <a:schemeClr val="bg1"/>
                </a:solidFill>
              </a:rPr>
              <a:t>Get </a:t>
            </a:r>
            <a:r>
              <a:rPr lang="en-US" sz="2800" baseline="30000" dirty="0">
                <a:solidFill>
                  <a:schemeClr val="bg1"/>
                </a:solidFill>
              </a:rPr>
              <a:t>12</a:t>
            </a:r>
            <a:r>
              <a:rPr lang="en-US" sz="2800" dirty="0">
                <a:solidFill>
                  <a:schemeClr val="bg1"/>
                </a:solidFill>
              </a:rPr>
              <a:t>C(</a:t>
            </a:r>
            <a:r>
              <a:rPr lang="en-US" sz="2800" dirty="0" err="1">
                <a:solidFill>
                  <a:schemeClr val="bg1"/>
                </a:solidFill>
              </a:rPr>
              <a:t>p,γ</a:t>
            </a:r>
            <a:r>
              <a:rPr lang="en-US" sz="2800" dirty="0">
                <a:solidFill>
                  <a:schemeClr val="bg1"/>
                </a:solidFill>
              </a:rPr>
              <a:t>)</a:t>
            </a:r>
            <a:r>
              <a:rPr lang="en-US" sz="2800" baseline="30000" dirty="0">
                <a:solidFill>
                  <a:schemeClr val="bg1"/>
                </a:solidFill>
              </a:rPr>
              <a:t>13</a:t>
            </a:r>
            <a:r>
              <a:rPr lang="en-US" sz="2800" dirty="0">
                <a:solidFill>
                  <a:schemeClr val="bg1"/>
                </a:solidFill>
              </a:rPr>
              <a:t>N(</a:t>
            </a:r>
            <a:r>
              <a:rPr lang="el-GR" sz="2800" dirty="0">
                <a:solidFill>
                  <a:schemeClr val="bg1"/>
                </a:solidFill>
              </a:rPr>
              <a:t>β</a:t>
            </a:r>
            <a:r>
              <a:rPr lang="en-US" sz="2800" baseline="30000" dirty="0">
                <a:solidFill>
                  <a:schemeClr val="bg1"/>
                </a:solidFill>
              </a:rPr>
              <a:t>+</a:t>
            </a:r>
            <a:r>
              <a:rPr lang="en-US" sz="2800" dirty="0">
                <a:solidFill>
                  <a:schemeClr val="bg1"/>
                </a:solidFill>
              </a:rPr>
              <a:t>)</a:t>
            </a:r>
            <a:r>
              <a:rPr lang="en-US" sz="2800" baseline="30000" dirty="0">
                <a:solidFill>
                  <a:schemeClr val="bg1"/>
                </a:solidFill>
              </a:rPr>
              <a:t>13</a:t>
            </a:r>
            <a:r>
              <a:rPr lang="en-US" sz="2800" dirty="0">
                <a:solidFill>
                  <a:schemeClr val="bg1"/>
                </a:solidFill>
              </a:rPr>
              <a:t>C to produce the </a:t>
            </a:r>
            <a:r>
              <a:rPr lang="en-US" sz="2800" baseline="30000" dirty="0">
                <a:solidFill>
                  <a:schemeClr val="bg1"/>
                </a:solidFill>
              </a:rPr>
              <a:t>13</a:t>
            </a:r>
            <a:r>
              <a:rPr lang="en-US" sz="2800" dirty="0">
                <a:solidFill>
                  <a:schemeClr val="bg1"/>
                </a:solidFill>
              </a:rPr>
              <a:t>C for neutrons</a:t>
            </a:r>
          </a:p>
          <a:p>
            <a:endParaRPr lang="en-US" sz="2800" dirty="0">
              <a:solidFill>
                <a:schemeClr val="bg1"/>
              </a:solidFill>
            </a:endParaRPr>
          </a:p>
          <a:p>
            <a:r>
              <a:rPr lang="en-US" sz="2800" dirty="0">
                <a:solidFill>
                  <a:schemeClr val="bg1"/>
                </a:solidFill>
              </a:rPr>
              <a:t>T ~ 90 MK </a:t>
            </a:r>
          </a:p>
        </p:txBody>
      </p:sp>
      <p:pic>
        <p:nvPicPr>
          <p:cNvPr id="4" name="Picture 2">
            <a:extLst>
              <a:ext uri="{FF2B5EF4-FFF2-40B4-BE49-F238E27FC236}">
                <a16:creationId xmlns:a16="http://schemas.microsoft.com/office/drawing/2014/main" id="{630687AE-AC66-0622-540C-7B7A5B6C0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257300"/>
            <a:ext cx="4762500" cy="3619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80D698-AA49-6ECE-8013-7183AE770564}"/>
              </a:ext>
            </a:extLst>
          </p:cNvPr>
          <p:cNvSpPr txBox="1"/>
          <p:nvPr/>
        </p:nvSpPr>
        <p:spPr>
          <a:xfrm>
            <a:off x="7419975" y="5076825"/>
            <a:ext cx="3895725" cy="307777"/>
          </a:xfrm>
          <a:prstGeom prst="rect">
            <a:avLst/>
          </a:prstGeom>
          <a:noFill/>
        </p:spPr>
        <p:txBody>
          <a:bodyPr wrap="square" rtlCol="0">
            <a:spAutoFit/>
          </a:bodyPr>
          <a:lstStyle/>
          <a:p>
            <a:r>
              <a:rPr lang="en-US" dirty="0">
                <a:solidFill>
                  <a:schemeClr val="bg1"/>
                </a:solidFill>
              </a:rPr>
              <a:t>Wallner++ PRC 93 045803 (2016)</a:t>
            </a:r>
            <a:endParaRPr lang="en-GB" dirty="0">
              <a:solidFill>
                <a:schemeClr val="bg1"/>
              </a:solidFill>
            </a:endParaRPr>
          </a:p>
        </p:txBody>
      </p:sp>
    </p:spTree>
    <p:extLst>
      <p:ext uri="{BB962C8B-B14F-4D97-AF65-F5344CB8AC3E}">
        <p14:creationId xmlns:p14="http://schemas.microsoft.com/office/powerpoint/2010/main" val="4032380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24A2A7-730C-4213-6655-23AD2111011F}"/>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The </a:t>
            </a:r>
            <a:r>
              <a:rPr lang="en-US" sz="4000" baseline="30000" dirty="0">
                <a:solidFill>
                  <a:schemeClr val="bg1"/>
                </a:solidFill>
              </a:rPr>
              <a:t>13</a:t>
            </a:r>
            <a:r>
              <a:rPr lang="en-US" sz="4000" dirty="0">
                <a:solidFill>
                  <a:schemeClr val="bg1"/>
                </a:solidFill>
              </a:rPr>
              <a:t>C pocket</a:t>
            </a:r>
            <a:endParaRPr lang="en-GB" sz="4000" baseline="30000" dirty="0">
              <a:solidFill>
                <a:schemeClr val="bg1"/>
              </a:solidFill>
            </a:endParaRPr>
          </a:p>
        </p:txBody>
      </p:sp>
      <p:pic>
        <p:nvPicPr>
          <p:cNvPr id="4" name="Picture 3">
            <a:extLst>
              <a:ext uri="{FF2B5EF4-FFF2-40B4-BE49-F238E27FC236}">
                <a16:creationId xmlns:a16="http://schemas.microsoft.com/office/drawing/2014/main" id="{61E6970E-E486-3349-3004-A633515019C9}"/>
              </a:ext>
            </a:extLst>
          </p:cNvPr>
          <p:cNvPicPr>
            <a:picLocks noChangeAspect="1"/>
          </p:cNvPicPr>
          <p:nvPr/>
        </p:nvPicPr>
        <p:blipFill>
          <a:blip r:embed="rId2"/>
          <a:stretch>
            <a:fillRect/>
          </a:stretch>
        </p:blipFill>
        <p:spPr>
          <a:xfrm>
            <a:off x="5981286" y="552039"/>
            <a:ext cx="5925377" cy="5887272"/>
          </a:xfrm>
          <a:prstGeom prst="rect">
            <a:avLst/>
          </a:prstGeom>
        </p:spPr>
      </p:pic>
      <p:sp>
        <p:nvSpPr>
          <p:cNvPr id="5" name="TextBox 4">
            <a:extLst>
              <a:ext uri="{FF2B5EF4-FFF2-40B4-BE49-F238E27FC236}">
                <a16:creationId xmlns:a16="http://schemas.microsoft.com/office/drawing/2014/main" id="{8FD1E076-2D6F-7678-8C23-A1BD75AF7FEA}"/>
              </a:ext>
            </a:extLst>
          </p:cNvPr>
          <p:cNvSpPr txBox="1"/>
          <p:nvPr/>
        </p:nvSpPr>
        <p:spPr>
          <a:xfrm>
            <a:off x="283464" y="969264"/>
            <a:ext cx="5593461" cy="4401205"/>
          </a:xfrm>
          <a:prstGeom prst="rect">
            <a:avLst/>
          </a:prstGeom>
          <a:noFill/>
        </p:spPr>
        <p:txBody>
          <a:bodyPr wrap="square" rtlCol="0">
            <a:spAutoFit/>
          </a:bodyPr>
          <a:lstStyle/>
          <a:p>
            <a:r>
              <a:rPr lang="en-US" sz="2800" dirty="0">
                <a:solidFill>
                  <a:schemeClr val="bg1"/>
                </a:solidFill>
              </a:rPr>
              <a:t>Hydrogen (crosses), </a:t>
            </a:r>
            <a:r>
              <a:rPr lang="en-US" sz="2800" baseline="30000" dirty="0">
                <a:solidFill>
                  <a:schemeClr val="bg1"/>
                </a:solidFill>
              </a:rPr>
              <a:t>12</a:t>
            </a:r>
            <a:r>
              <a:rPr lang="en-US" sz="2800" dirty="0">
                <a:solidFill>
                  <a:schemeClr val="bg1"/>
                </a:solidFill>
              </a:rPr>
              <a:t>C (short dashed), </a:t>
            </a:r>
            <a:r>
              <a:rPr lang="en-US" sz="2800" baseline="30000" dirty="0">
                <a:solidFill>
                  <a:schemeClr val="bg1"/>
                </a:solidFill>
              </a:rPr>
              <a:t>13</a:t>
            </a:r>
            <a:r>
              <a:rPr lang="en-US" sz="2800" dirty="0">
                <a:solidFill>
                  <a:schemeClr val="bg1"/>
                </a:solidFill>
              </a:rPr>
              <a:t>C (solid), </a:t>
            </a:r>
            <a:r>
              <a:rPr lang="en-US" sz="2800" baseline="30000" dirty="0">
                <a:solidFill>
                  <a:schemeClr val="bg1"/>
                </a:solidFill>
              </a:rPr>
              <a:t>14</a:t>
            </a:r>
            <a:r>
              <a:rPr lang="en-US" sz="2800" dirty="0">
                <a:solidFill>
                  <a:schemeClr val="bg1"/>
                </a:solidFill>
              </a:rPr>
              <a:t>N (long dashed)</a:t>
            </a:r>
          </a:p>
          <a:p>
            <a:endParaRPr lang="en-US" sz="2800" dirty="0">
              <a:solidFill>
                <a:schemeClr val="bg1"/>
              </a:solidFill>
            </a:endParaRPr>
          </a:p>
          <a:p>
            <a:r>
              <a:rPr lang="en-US" sz="2800" dirty="0">
                <a:solidFill>
                  <a:schemeClr val="bg1"/>
                </a:solidFill>
              </a:rPr>
              <a:t>Can see clear production of the </a:t>
            </a:r>
            <a:r>
              <a:rPr lang="en-US" sz="2800" baseline="30000" dirty="0">
                <a:solidFill>
                  <a:schemeClr val="bg1"/>
                </a:solidFill>
              </a:rPr>
              <a:t>13</a:t>
            </a:r>
            <a:r>
              <a:rPr lang="en-US" sz="2800" dirty="0">
                <a:solidFill>
                  <a:schemeClr val="bg1"/>
                </a:solidFill>
              </a:rPr>
              <a:t>C pocket as protons are mixed in with </a:t>
            </a:r>
            <a:r>
              <a:rPr lang="en-US" sz="2800" baseline="30000" dirty="0">
                <a:solidFill>
                  <a:schemeClr val="bg1"/>
                </a:solidFill>
              </a:rPr>
              <a:t>12</a:t>
            </a:r>
            <a:r>
              <a:rPr lang="en-US" sz="2800" dirty="0">
                <a:solidFill>
                  <a:schemeClr val="bg1"/>
                </a:solidFill>
              </a:rPr>
              <a:t>C</a:t>
            </a:r>
          </a:p>
          <a:p>
            <a:endParaRPr lang="en-US" sz="2800" dirty="0">
              <a:solidFill>
                <a:schemeClr val="bg1"/>
              </a:solidFill>
            </a:endParaRPr>
          </a:p>
          <a:p>
            <a:r>
              <a:rPr lang="en-US" sz="2800" dirty="0">
                <a:solidFill>
                  <a:schemeClr val="bg1"/>
                </a:solidFill>
              </a:rPr>
              <a:t>Also get </a:t>
            </a:r>
            <a:r>
              <a:rPr lang="en-US" sz="2800" baseline="30000" dirty="0">
                <a:solidFill>
                  <a:schemeClr val="bg1"/>
                </a:solidFill>
              </a:rPr>
              <a:t>14</a:t>
            </a:r>
            <a:r>
              <a:rPr lang="en-US" sz="2800" dirty="0">
                <a:solidFill>
                  <a:schemeClr val="bg1"/>
                </a:solidFill>
              </a:rPr>
              <a:t>N in the pocket – leads to </a:t>
            </a:r>
            <a:r>
              <a:rPr lang="en-US" sz="2800" baseline="30000" dirty="0">
                <a:solidFill>
                  <a:schemeClr val="bg1"/>
                </a:solidFill>
              </a:rPr>
              <a:t>22</a:t>
            </a:r>
            <a:r>
              <a:rPr lang="en-US" sz="2800" dirty="0">
                <a:solidFill>
                  <a:schemeClr val="bg1"/>
                </a:solidFill>
              </a:rPr>
              <a:t>Ne!</a:t>
            </a:r>
          </a:p>
        </p:txBody>
      </p:sp>
      <p:pic>
        <p:nvPicPr>
          <p:cNvPr id="7" name="Picture 6" descr="A close up of a creature&#10;&#10;AI-generated content may be incorrect.">
            <a:extLst>
              <a:ext uri="{FF2B5EF4-FFF2-40B4-BE49-F238E27FC236}">
                <a16:creationId xmlns:a16="http://schemas.microsoft.com/office/drawing/2014/main" id="{E84650A8-2B3A-6F50-93E3-ED852752B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8645" y="3523324"/>
            <a:ext cx="1176546" cy="676514"/>
          </a:xfrm>
          <a:prstGeom prst="rect">
            <a:avLst/>
          </a:prstGeom>
        </p:spPr>
      </p:pic>
      <p:sp>
        <p:nvSpPr>
          <p:cNvPr id="8" name="TextBox 7">
            <a:extLst>
              <a:ext uri="{FF2B5EF4-FFF2-40B4-BE49-F238E27FC236}">
                <a16:creationId xmlns:a16="http://schemas.microsoft.com/office/drawing/2014/main" id="{21D09055-2E80-1A96-DE6A-D526DD47F5D0}"/>
              </a:ext>
            </a:extLst>
          </p:cNvPr>
          <p:cNvSpPr txBox="1"/>
          <p:nvPr/>
        </p:nvSpPr>
        <p:spPr>
          <a:xfrm>
            <a:off x="6886575" y="1038225"/>
            <a:ext cx="838200" cy="523220"/>
          </a:xfrm>
          <a:prstGeom prst="rect">
            <a:avLst/>
          </a:prstGeom>
          <a:noFill/>
        </p:spPr>
        <p:txBody>
          <a:bodyPr wrap="square" rtlCol="0">
            <a:spAutoFit/>
          </a:bodyPr>
          <a:lstStyle/>
          <a:p>
            <a:r>
              <a:rPr lang="en-US" dirty="0"/>
              <a:t>TDU start</a:t>
            </a:r>
            <a:endParaRPr lang="en-GB" dirty="0"/>
          </a:p>
        </p:txBody>
      </p:sp>
      <p:sp>
        <p:nvSpPr>
          <p:cNvPr id="9" name="TextBox 8">
            <a:extLst>
              <a:ext uri="{FF2B5EF4-FFF2-40B4-BE49-F238E27FC236}">
                <a16:creationId xmlns:a16="http://schemas.microsoft.com/office/drawing/2014/main" id="{D6BAC724-B090-CA0A-87BB-0FE788F63B70}"/>
              </a:ext>
            </a:extLst>
          </p:cNvPr>
          <p:cNvSpPr txBox="1"/>
          <p:nvPr/>
        </p:nvSpPr>
        <p:spPr>
          <a:xfrm>
            <a:off x="9406143" y="1038225"/>
            <a:ext cx="1077580" cy="523220"/>
          </a:xfrm>
          <a:prstGeom prst="rect">
            <a:avLst/>
          </a:prstGeom>
          <a:noFill/>
        </p:spPr>
        <p:txBody>
          <a:bodyPr wrap="square" rtlCol="0">
            <a:spAutoFit/>
          </a:bodyPr>
          <a:lstStyle/>
          <a:p>
            <a:r>
              <a:rPr lang="en-US" dirty="0"/>
              <a:t>Start of </a:t>
            </a:r>
            <a:r>
              <a:rPr lang="en-US" baseline="30000" dirty="0"/>
              <a:t>13</a:t>
            </a:r>
            <a:r>
              <a:rPr lang="en-US" dirty="0"/>
              <a:t>C production</a:t>
            </a:r>
            <a:endParaRPr lang="en-GB" dirty="0"/>
          </a:p>
        </p:txBody>
      </p:sp>
      <p:sp>
        <p:nvSpPr>
          <p:cNvPr id="10" name="TextBox 9">
            <a:extLst>
              <a:ext uri="{FF2B5EF4-FFF2-40B4-BE49-F238E27FC236}">
                <a16:creationId xmlns:a16="http://schemas.microsoft.com/office/drawing/2014/main" id="{60AA3742-8526-9151-94D4-73035C318263}"/>
              </a:ext>
            </a:extLst>
          </p:cNvPr>
          <p:cNvSpPr txBox="1"/>
          <p:nvPr/>
        </p:nvSpPr>
        <p:spPr>
          <a:xfrm>
            <a:off x="6766885" y="3523324"/>
            <a:ext cx="1077580" cy="954107"/>
          </a:xfrm>
          <a:prstGeom prst="rect">
            <a:avLst/>
          </a:prstGeom>
          <a:noFill/>
        </p:spPr>
        <p:txBody>
          <a:bodyPr wrap="square" rtlCol="0">
            <a:spAutoFit/>
          </a:bodyPr>
          <a:lstStyle/>
          <a:p>
            <a:r>
              <a:rPr lang="en-US" baseline="30000" dirty="0"/>
              <a:t>13</a:t>
            </a:r>
            <a:r>
              <a:rPr lang="en-US" dirty="0"/>
              <a:t>C pocket developed</a:t>
            </a:r>
          </a:p>
          <a:p>
            <a:r>
              <a:rPr lang="en-US" baseline="30000" dirty="0"/>
              <a:t>14</a:t>
            </a:r>
            <a:r>
              <a:rPr lang="en-US" dirty="0"/>
              <a:t>N production</a:t>
            </a:r>
            <a:endParaRPr lang="en-GB" baseline="30000" dirty="0"/>
          </a:p>
        </p:txBody>
      </p:sp>
      <p:sp>
        <p:nvSpPr>
          <p:cNvPr id="11" name="Oval 10">
            <a:extLst>
              <a:ext uri="{FF2B5EF4-FFF2-40B4-BE49-F238E27FC236}">
                <a16:creationId xmlns:a16="http://schemas.microsoft.com/office/drawing/2014/main" id="{4360E9CD-5EEB-7B8D-A456-663F0B99F283}"/>
              </a:ext>
            </a:extLst>
          </p:cNvPr>
          <p:cNvSpPr/>
          <p:nvPr/>
        </p:nvSpPr>
        <p:spPr>
          <a:xfrm>
            <a:off x="9525000" y="3305175"/>
            <a:ext cx="1103645" cy="25146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1FF72F01-9670-7ABC-179B-D6CC5F41C031}"/>
              </a:ext>
            </a:extLst>
          </p:cNvPr>
          <p:cNvSpPr txBox="1"/>
          <p:nvPr/>
        </p:nvSpPr>
        <p:spPr>
          <a:xfrm>
            <a:off x="6400800" y="208483"/>
            <a:ext cx="5404391" cy="307777"/>
          </a:xfrm>
          <a:prstGeom prst="rect">
            <a:avLst/>
          </a:prstGeom>
          <a:noFill/>
        </p:spPr>
        <p:txBody>
          <a:bodyPr wrap="square" rtlCol="0">
            <a:spAutoFit/>
          </a:bodyPr>
          <a:lstStyle/>
          <a:p>
            <a:r>
              <a:rPr lang="en-US" dirty="0">
                <a:solidFill>
                  <a:schemeClr val="bg1"/>
                </a:solidFill>
              </a:rPr>
              <a:t>Straniero, Cristallo and Galina Pub. Astro. Soc. Aust. 26 133</a:t>
            </a:r>
            <a:endParaRPr lang="en-GB" dirty="0">
              <a:solidFill>
                <a:schemeClr val="bg1"/>
              </a:solidFill>
            </a:endParaRPr>
          </a:p>
        </p:txBody>
      </p:sp>
      <p:sp>
        <p:nvSpPr>
          <p:cNvPr id="13" name="TextBox 12">
            <a:extLst>
              <a:ext uri="{FF2B5EF4-FFF2-40B4-BE49-F238E27FC236}">
                <a16:creationId xmlns:a16="http://schemas.microsoft.com/office/drawing/2014/main" id="{F92B15F5-5F6B-B38E-2638-371813E7C60B}"/>
              </a:ext>
            </a:extLst>
          </p:cNvPr>
          <p:cNvSpPr txBox="1"/>
          <p:nvPr/>
        </p:nvSpPr>
        <p:spPr>
          <a:xfrm>
            <a:off x="8301455" y="6439311"/>
            <a:ext cx="1775367" cy="307777"/>
          </a:xfrm>
          <a:prstGeom prst="rect">
            <a:avLst/>
          </a:prstGeom>
          <a:noFill/>
        </p:spPr>
        <p:txBody>
          <a:bodyPr wrap="square" rtlCol="0">
            <a:spAutoFit/>
          </a:bodyPr>
          <a:lstStyle/>
          <a:p>
            <a:r>
              <a:rPr lang="en-US" dirty="0">
                <a:solidFill>
                  <a:schemeClr val="bg1"/>
                </a:solidFill>
              </a:rPr>
              <a:t>This axis is ~ radius</a:t>
            </a:r>
            <a:endParaRPr lang="en-GB" dirty="0">
              <a:solidFill>
                <a:schemeClr val="bg1"/>
              </a:solidFill>
            </a:endParaRPr>
          </a:p>
        </p:txBody>
      </p:sp>
    </p:spTree>
    <p:extLst>
      <p:ext uri="{BB962C8B-B14F-4D97-AF65-F5344CB8AC3E}">
        <p14:creationId xmlns:p14="http://schemas.microsoft.com/office/powerpoint/2010/main" val="4716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3CA87-00CA-088B-BF41-98FF9F62CF8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7903F1-44FE-2177-A8B1-164DAC5F494F}"/>
              </a:ext>
            </a:extLst>
          </p:cNvPr>
          <p:cNvSpPr txBox="1"/>
          <p:nvPr/>
        </p:nvSpPr>
        <p:spPr>
          <a:xfrm>
            <a:off x="1465928" y="242075"/>
            <a:ext cx="8272432" cy="646331"/>
          </a:xfrm>
          <a:prstGeom prst="rect">
            <a:avLst/>
          </a:prstGeom>
          <a:noFill/>
        </p:spPr>
        <p:txBody>
          <a:bodyPr wrap="square" rtlCol="0">
            <a:spAutoFit/>
          </a:bodyPr>
          <a:lstStyle/>
          <a:p>
            <a:r>
              <a:rPr lang="en-US" sz="3600" dirty="0">
                <a:solidFill>
                  <a:schemeClr val="bg1"/>
                </a:solidFill>
              </a:rPr>
              <a:t>Nuclear physics considerations</a:t>
            </a:r>
            <a:endParaRPr lang="en-GB" sz="3600" dirty="0">
              <a:solidFill>
                <a:schemeClr val="bg1"/>
              </a:solidFill>
            </a:endParaRPr>
          </a:p>
        </p:txBody>
      </p:sp>
      <p:sp>
        <p:nvSpPr>
          <p:cNvPr id="3" name="TextBox 2">
            <a:extLst>
              <a:ext uri="{FF2B5EF4-FFF2-40B4-BE49-F238E27FC236}">
                <a16:creationId xmlns:a16="http://schemas.microsoft.com/office/drawing/2014/main" id="{334F2D95-E47B-CB42-BBBD-3FF778E06189}"/>
              </a:ext>
            </a:extLst>
          </p:cNvPr>
          <p:cNvSpPr txBox="1"/>
          <p:nvPr/>
        </p:nvSpPr>
        <p:spPr>
          <a:xfrm>
            <a:off x="283464" y="969264"/>
            <a:ext cx="5812536" cy="3539430"/>
          </a:xfrm>
          <a:prstGeom prst="rect">
            <a:avLst/>
          </a:prstGeom>
          <a:noFill/>
        </p:spPr>
        <p:txBody>
          <a:bodyPr wrap="square" rtlCol="0">
            <a:spAutoFit/>
          </a:bodyPr>
          <a:lstStyle/>
          <a:p>
            <a:r>
              <a:rPr lang="en-US" sz="2800" dirty="0">
                <a:solidFill>
                  <a:schemeClr val="bg1"/>
                </a:solidFill>
              </a:rPr>
              <a:t>(n,</a:t>
            </a:r>
            <a:r>
              <a:rPr lang="el-GR" sz="2800" dirty="0">
                <a:solidFill>
                  <a:schemeClr val="bg1"/>
                </a:solidFill>
              </a:rPr>
              <a:t>γ</a:t>
            </a:r>
            <a:r>
              <a:rPr lang="en-US" sz="2800" dirty="0">
                <a:solidFill>
                  <a:schemeClr val="bg1"/>
                </a:solidFill>
              </a:rPr>
              <a:t>) capture rates matter</a:t>
            </a:r>
          </a:p>
          <a:p>
            <a:endParaRPr lang="en-US" sz="2800" dirty="0">
              <a:solidFill>
                <a:schemeClr val="bg1"/>
              </a:solidFill>
            </a:endParaRPr>
          </a:p>
          <a:p>
            <a:r>
              <a:rPr lang="el-GR" sz="2800" dirty="0">
                <a:solidFill>
                  <a:schemeClr val="bg1"/>
                </a:solidFill>
              </a:rPr>
              <a:t>β</a:t>
            </a:r>
            <a:r>
              <a:rPr lang="en-US" sz="2800" dirty="0">
                <a:solidFill>
                  <a:schemeClr val="bg1"/>
                </a:solidFill>
              </a:rPr>
              <a:t> decay rates matter</a:t>
            </a:r>
          </a:p>
          <a:p>
            <a:endParaRPr lang="en-US" sz="2800" dirty="0">
              <a:solidFill>
                <a:schemeClr val="bg1"/>
              </a:solidFill>
            </a:endParaRPr>
          </a:p>
          <a:p>
            <a:r>
              <a:rPr lang="en-US" sz="2800" dirty="0">
                <a:solidFill>
                  <a:schemeClr val="bg1"/>
                </a:solidFill>
              </a:rPr>
              <a:t>Weirdly not as much as you might think</a:t>
            </a:r>
          </a:p>
          <a:p>
            <a:endParaRPr lang="en-US" sz="2800" dirty="0">
              <a:solidFill>
                <a:schemeClr val="bg1"/>
              </a:solidFill>
            </a:endParaRPr>
          </a:p>
          <a:p>
            <a:endParaRPr lang="en-US" sz="2800" dirty="0">
              <a:solidFill>
                <a:schemeClr val="bg1"/>
              </a:solidFill>
            </a:endParaRPr>
          </a:p>
        </p:txBody>
      </p:sp>
      <p:pic>
        <p:nvPicPr>
          <p:cNvPr id="1026" name="Picture 2" descr="Total production uncertainties in the final s-process abundances obtained with the trajectory described in the previous section for the 13C-pocket with the standard initial abundance. The colour shading denotes the probabilistic frequency and the 90 per cent probability intervals up and down are marked for each nuclide with the red lines. The final abundances are normalized by the final abundance at the peak of the distribution. Horizontal dotted lines indicate a factor of 2 uncertainties.">
            <a:extLst>
              <a:ext uri="{FF2B5EF4-FFF2-40B4-BE49-F238E27FC236}">
                <a16:creationId xmlns:a16="http://schemas.microsoft.com/office/drawing/2014/main" id="{2426A982-46E1-6C81-F8E7-35A7D53B8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735" y="800099"/>
            <a:ext cx="4527289" cy="5815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A3F915-16FA-0FAF-D0D3-EADC046CC4B5}"/>
              </a:ext>
            </a:extLst>
          </p:cNvPr>
          <p:cNvSpPr txBox="1"/>
          <p:nvPr/>
        </p:nvSpPr>
        <p:spPr>
          <a:xfrm>
            <a:off x="8648699" y="2431202"/>
            <a:ext cx="2981325" cy="307777"/>
          </a:xfrm>
          <a:prstGeom prst="rect">
            <a:avLst/>
          </a:prstGeom>
          <a:noFill/>
        </p:spPr>
        <p:txBody>
          <a:bodyPr wrap="square">
            <a:spAutoFit/>
          </a:bodyPr>
          <a:lstStyle/>
          <a:p>
            <a:r>
              <a:rPr lang="en-GB" b="0" i="0" u="none" strike="noStrike" dirty="0">
                <a:solidFill>
                  <a:schemeClr val="accent1"/>
                </a:solidFill>
                <a:effectLst/>
                <a:latin typeface="Source Sans Pro" panose="020B0503030403020204" pitchFamily="34" charset="0"/>
              </a:rPr>
              <a:t>G </a:t>
            </a:r>
            <a:r>
              <a:rPr lang="en-GB" b="0" i="0" u="none" strike="noStrike" dirty="0" err="1">
                <a:solidFill>
                  <a:schemeClr val="accent1"/>
                </a:solidFill>
                <a:effectLst/>
                <a:latin typeface="Source Sans Pro" panose="020B0503030403020204" pitchFamily="34" charset="0"/>
              </a:rPr>
              <a:t>Cescutti</a:t>
            </a:r>
            <a:r>
              <a:rPr lang="en-GB" b="0" i="0" u="none" strike="noStrike" dirty="0">
                <a:solidFill>
                  <a:schemeClr val="accent1"/>
                </a:solidFill>
                <a:effectLst/>
                <a:latin typeface="Source Sans Pro" panose="020B0503030403020204" pitchFamily="34" charset="0"/>
              </a:rPr>
              <a:t>++ MNRAS 478 4101 (2018)</a:t>
            </a:r>
            <a:endParaRPr lang="en-GB" dirty="0">
              <a:solidFill>
                <a:schemeClr val="accent1"/>
              </a:solidFill>
            </a:endParaRPr>
          </a:p>
        </p:txBody>
      </p:sp>
    </p:spTree>
    <p:extLst>
      <p:ext uri="{BB962C8B-B14F-4D97-AF65-F5344CB8AC3E}">
        <p14:creationId xmlns:p14="http://schemas.microsoft.com/office/powerpoint/2010/main" val="2194312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C67C9-B089-2127-A014-ED86785A2D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6E9CEE-48A7-7D00-2150-BAA8A0F93620}"/>
              </a:ext>
            </a:extLst>
          </p:cNvPr>
          <p:cNvSpPr txBox="1"/>
          <p:nvPr/>
        </p:nvSpPr>
        <p:spPr>
          <a:xfrm>
            <a:off x="1465928" y="242075"/>
            <a:ext cx="8272432" cy="646331"/>
          </a:xfrm>
          <a:prstGeom prst="rect">
            <a:avLst/>
          </a:prstGeom>
          <a:noFill/>
        </p:spPr>
        <p:txBody>
          <a:bodyPr wrap="square" rtlCol="0">
            <a:spAutoFit/>
          </a:bodyPr>
          <a:lstStyle/>
          <a:p>
            <a:r>
              <a:rPr lang="en-US" sz="3600" dirty="0">
                <a:solidFill>
                  <a:schemeClr val="bg1"/>
                </a:solidFill>
              </a:rPr>
              <a:t>Nuclear physics considerations</a:t>
            </a:r>
            <a:endParaRPr lang="en-GB" sz="3600" dirty="0">
              <a:solidFill>
                <a:schemeClr val="bg1"/>
              </a:solidFill>
            </a:endParaRPr>
          </a:p>
        </p:txBody>
      </p:sp>
      <p:sp>
        <p:nvSpPr>
          <p:cNvPr id="3" name="TextBox 2">
            <a:extLst>
              <a:ext uri="{FF2B5EF4-FFF2-40B4-BE49-F238E27FC236}">
                <a16:creationId xmlns:a16="http://schemas.microsoft.com/office/drawing/2014/main" id="{FE960184-7C9A-CA16-FF3B-89E5F51CB966}"/>
              </a:ext>
            </a:extLst>
          </p:cNvPr>
          <p:cNvSpPr txBox="1"/>
          <p:nvPr/>
        </p:nvSpPr>
        <p:spPr>
          <a:xfrm>
            <a:off x="283464" y="969264"/>
            <a:ext cx="5812536" cy="4401205"/>
          </a:xfrm>
          <a:prstGeom prst="rect">
            <a:avLst/>
          </a:prstGeom>
          <a:noFill/>
        </p:spPr>
        <p:txBody>
          <a:bodyPr wrap="square" rtlCol="0">
            <a:spAutoFit/>
          </a:bodyPr>
          <a:lstStyle/>
          <a:p>
            <a:r>
              <a:rPr lang="en-US" sz="2800" dirty="0">
                <a:solidFill>
                  <a:schemeClr val="bg1"/>
                </a:solidFill>
              </a:rPr>
              <a:t>(n,</a:t>
            </a:r>
            <a:r>
              <a:rPr lang="el-GR" sz="2800" dirty="0">
                <a:solidFill>
                  <a:schemeClr val="bg1"/>
                </a:solidFill>
              </a:rPr>
              <a:t>γ</a:t>
            </a:r>
            <a:r>
              <a:rPr lang="en-US" sz="2800" dirty="0">
                <a:solidFill>
                  <a:schemeClr val="bg1"/>
                </a:solidFill>
              </a:rPr>
              <a:t>) capture rates matter</a:t>
            </a:r>
          </a:p>
          <a:p>
            <a:endParaRPr lang="en-US" sz="2800" dirty="0">
              <a:solidFill>
                <a:schemeClr val="bg1"/>
              </a:solidFill>
            </a:endParaRPr>
          </a:p>
          <a:p>
            <a:r>
              <a:rPr lang="el-GR" sz="2800" dirty="0">
                <a:solidFill>
                  <a:schemeClr val="bg1"/>
                </a:solidFill>
              </a:rPr>
              <a:t>β</a:t>
            </a:r>
            <a:r>
              <a:rPr lang="en-US" sz="2800" dirty="0">
                <a:solidFill>
                  <a:schemeClr val="bg1"/>
                </a:solidFill>
              </a:rPr>
              <a:t> decay rates matter</a:t>
            </a:r>
          </a:p>
          <a:p>
            <a:endParaRPr lang="en-US" sz="2800" dirty="0">
              <a:solidFill>
                <a:schemeClr val="bg1"/>
              </a:solidFill>
            </a:endParaRPr>
          </a:p>
          <a:p>
            <a:r>
              <a:rPr lang="en-US" sz="2800" dirty="0">
                <a:solidFill>
                  <a:schemeClr val="bg1"/>
                </a:solidFill>
              </a:rPr>
              <a:t>Weirdly not as much as you might think</a:t>
            </a:r>
          </a:p>
          <a:p>
            <a:endParaRPr lang="en-US" sz="2800" dirty="0">
              <a:solidFill>
                <a:schemeClr val="bg1"/>
              </a:solidFill>
            </a:endParaRPr>
          </a:p>
          <a:p>
            <a:r>
              <a:rPr lang="en-US" sz="2800" dirty="0">
                <a:solidFill>
                  <a:schemeClr val="bg1"/>
                </a:solidFill>
              </a:rPr>
              <a:t>Some cases – </a:t>
            </a:r>
            <a:r>
              <a:rPr lang="en-US" sz="2800" baseline="30000" dirty="0">
                <a:solidFill>
                  <a:schemeClr val="bg1"/>
                </a:solidFill>
              </a:rPr>
              <a:t>80,86</a:t>
            </a:r>
            <a:r>
              <a:rPr lang="en-US" sz="2800" dirty="0">
                <a:solidFill>
                  <a:schemeClr val="bg1"/>
                </a:solidFill>
              </a:rPr>
              <a:t>Kr, </a:t>
            </a:r>
            <a:r>
              <a:rPr lang="en-US" sz="2800" baseline="30000" dirty="0">
                <a:solidFill>
                  <a:schemeClr val="bg1"/>
                </a:solidFill>
              </a:rPr>
              <a:t>87</a:t>
            </a:r>
            <a:r>
              <a:rPr lang="en-US" sz="2800" dirty="0">
                <a:solidFill>
                  <a:schemeClr val="bg1"/>
                </a:solidFill>
              </a:rPr>
              <a:t>Rb abundances modified based on paths</a:t>
            </a:r>
          </a:p>
        </p:txBody>
      </p:sp>
      <p:pic>
        <p:nvPicPr>
          <p:cNvPr id="1026" name="Picture 2" descr="Total production uncertainties in the final s-process abundances obtained with the trajectory described in the previous section for the 13C-pocket with the standard initial abundance. The colour shading denotes the probabilistic frequency and the 90 per cent probability intervals up and down are marked for each nuclide with the red lines. The final abundances are normalized by the final abundance at the peak of the distribution. Horizontal dotted lines indicate a factor of 2 uncertainties.">
            <a:extLst>
              <a:ext uri="{FF2B5EF4-FFF2-40B4-BE49-F238E27FC236}">
                <a16:creationId xmlns:a16="http://schemas.microsoft.com/office/drawing/2014/main" id="{E30BAE33-449D-04E8-6B84-1FD5A1063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681"/>
          <a:stretch>
            <a:fillRect/>
          </a:stretch>
        </p:blipFill>
        <p:spPr bwMode="auto">
          <a:xfrm>
            <a:off x="7019924" y="794425"/>
            <a:ext cx="4683941" cy="2787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354379-F135-7BFC-7072-9EB16FAB59EA}"/>
              </a:ext>
            </a:extLst>
          </p:cNvPr>
          <p:cNvSpPr txBox="1"/>
          <p:nvPr/>
        </p:nvSpPr>
        <p:spPr>
          <a:xfrm>
            <a:off x="8594197" y="2293381"/>
            <a:ext cx="2981325" cy="307777"/>
          </a:xfrm>
          <a:prstGeom prst="rect">
            <a:avLst/>
          </a:prstGeom>
          <a:noFill/>
        </p:spPr>
        <p:txBody>
          <a:bodyPr wrap="square">
            <a:spAutoFit/>
          </a:bodyPr>
          <a:lstStyle/>
          <a:p>
            <a:r>
              <a:rPr lang="en-GB" b="0" i="0" u="none" strike="noStrike" dirty="0">
                <a:solidFill>
                  <a:schemeClr val="accent1"/>
                </a:solidFill>
                <a:effectLst/>
                <a:latin typeface="Source Sans Pro" panose="020B0503030403020204" pitchFamily="34" charset="0"/>
              </a:rPr>
              <a:t>G </a:t>
            </a:r>
            <a:r>
              <a:rPr lang="en-GB" b="0" i="0" u="none" strike="noStrike" dirty="0" err="1">
                <a:solidFill>
                  <a:schemeClr val="accent1"/>
                </a:solidFill>
                <a:effectLst/>
                <a:latin typeface="Source Sans Pro" panose="020B0503030403020204" pitchFamily="34" charset="0"/>
              </a:rPr>
              <a:t>Cescutti</a:t>
            </a:r>
            <a:r>
              <a:rPr lang="en-GB" b="0" i="0" u="none" strike="noStrike" dirty="0">
                <a:solidFill>
                  <a:schemeClr val="accent1"/>
                </a:solidFill>
                <a:effectLst/>
                <a:latin typeface="Source Sans Pro" panose="020B0503030403020204" pitchFamily="34" charset="0"/>
              </a:rPr>
              <a:t>++ MNRAS 478 4101 (2018)</a:t>
            </a:r>
            <a:endParaRPr lang="en-GB" dirty="0">
              <a:solidFill>
                <a:schemeClr val="accent1"/>
              </a:solidFill>
            </a:endParaRPr>
          </a:p>
        </p:txBody>
      </p:sp>
      <p:grpSp>
        <p:nvGrpSpPr>
          <p:cNvPr id="34" name="Group 33">
            <a:extLst>
              <a:ext uri="{FF2B5EF4-FFF2-40B4-BE49-F238E27FC236}">
                <a16:creationId xmlns:a16="http://schemas.microsoft.com/office/drawing/2014/main" id="{94FEF446-E99D-6AE9-0414-66C3638E6DC6}"/>
              </a:ext>
            </a:extLst>
          </p:cNvPr>
          <p:cNvGrpSpPr/>
          <p:nvPr/>
        </p:nvGrpSpPr>
        <p:grpSpPr>
          <a:xfrm>
            <a:off x="7222597" y="3667125"/>
            <a:ext cx="4352925" cy="3085231"/>
            <a:chOff x="6595374" y="3211550"/>
            <a:chExt cx="5034651" cy="3531281"/>
          </a:xfrm>
        </p:grpSpPr>
        <p:pic>
          <p:nvPicPr>
            <p:cNvPr id="5" name="Picture 4">
              <a:extLst>
                <a:ext uri="{FF2B5EF4-FFF2-40B4-BE49-F238E27FC236}">
                  <a16:creationId xmlns:a16="http://schemas.microsoft.com/office/drawing/2014/main" id="{8F42DBB4-6DD1-E423-A1F4-B49CC11F28CB}"/>
                </a:ext>
              </a:extLst>
            </p:cNvPr>
            <p:cNvPicPr>
              <a:picLocks noChangeAspect="1"/>
            </p:cNvPicPr>
            <p:nvPr/>
          </p:nvPicPr>
          <p:blipFill>
            <a:blip r:embed="rId3"/>
            <a:stretch>
              <a:fillRect/>
            </a:stretch>
          </p:blipFill>
          <p:spPr>
            <a:xfrm>
              <a:off x="6595374" y="3211550"/>
              <a:ext cx="5034651" cy="3531281"/>
            </a:xfrm>
            <a:prstGeom prst="rect">
              <a:avLst/>
            </a:prstGeom>
          </p:spPr>
        </p:pic>
        <p:cxnSp>
          <p:nvCxnSpPr>
            <p:cNvPr id="8" name="Straight Arrow Connector 7">
              <a:extLst>
                <a:ext uri="{FF2B5EF4-FFF2-40B4-BE49-F238E27FC236}">
                  <a16:creationId xmlns:a16="http://schemas.microsoft.com/office/drawing/2014/main" id="{27FD00EE-43D3-9C57-56D7-63B59485E011}"/>
                </a:ext>
              </a:extLst>
            </p:cNvPr>
            <p:cNvCxnSpPr/>
            <p:nvPr/>
          </p:nvCxnSpPr>
          <p:spPr>
            <a:xfrm>
              <a:off x="7353300" y="5734050"/>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02A4560-2403-DC41-3C09-2C7FF8B47DB2}"/>
                </a:ext>
              </a:extLst>
            </p:cNvPr>
            <p:cNvCxnSpPr/>
            <p:nvPr/>
          </p:nvCxnSpPr>
          <p:spPr>
            <a:xfrm>
              <a:off x="7781925" y="5734050"/>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84F209-084A-0B34-EF40-39E9ED3D343D}"/>
                </a:ext>
              </a:extLst>
            </p:cNvPr>
            <p:cNvCxnSpPr/>
            <p:nvPr/>
          </p:nvCxnSpPr>
          <p:spPr>
            <a:xfrm>
              <a:off x="8334375" y="5734050"/>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127998-D131-BFCE-95E2-6297B0E40AD5}"/>
                </a:ext>
              </a:extLst>
            </p:cNvPr>
            <p:cNvCxnSpPr/>
            <p:nvPr/>
          </p:nvCxnSpPr>
          <p:spPr>
            <a:xfrm>
              <a:off x="8839200" y="5743575"/>
              <a:ext cx="314325" cy="0"/>
            </a:xfrm>
            <a:prstGeom prst="straightConnector1">
              <a:avLst/>
            </a:prstGeom>
            <a:ln w="3810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8572E4-7222-5F8A-711F-2DF3442C062B}"/>
                </a:ext>
              </a:extLst>
            </p:cNvPr>
            <p:cNvCxnSpPr>
              <a:cxnSpLocks/>
            </p:cNvCxnSpPr>
            <p:nvPr/>
          </p:nvCxnSpPr>
          <p:spPr>
            <a:xfrm flipH="1" flipV="1">
              <a:off x="8248650" y="5210175"/>
              <a:ext cx="333375" cy="313369"/>
            </a:xfrm>
            <a:prstGeom prst="straightConnector1">
              <a:avLst/>
            </a:prstGeom>
            <a:ln w="3810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B97193-DCD1-8CE9-5D60-D2EB19D33B13}"/>
                </a:ext>
              </a:extLst>
            </p:cNvPr>
            <p:cNvCxnSpPr/>
            <p:nvPr/>
          </p:nvCxnSpPr>
          <p:spPr>
            <a:xfrm>
              <a:off x="8358187" y="5210175"/>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F5006CC-8961-266C-CF49-0057DB8A0627}"/>
                </a:ext>
              </a:extLst>
            </p:cNvPr>
            <p:cNvCxnSpPr/>
            <p:nvPr/>
          </p:nvCxnSpPr>
          <p:spPr>
            <a:xfrm>
              <a:off x="9296400" y="5743575"/>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12054A-033F-8A60-03D6-CD7462A2EA0C}"/>
                </a:ext>
              </a:extLst>
            </p:cNvPr>
            <p:cNvCxnSpPr/>
            <p:nvPr/>
          </p:nvCxnSpPr>
          <p:spPr>
            <a:xfrm>
              <a:off x="8320087" y="4781550"/>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44BD2FB-42AB-0E48-0219-DE63B7D70F93}"/>
                </a:ext>
              </a:extLst>
            </p:cNvPr>
            <p:cNvCxnSpPr/>
            <p:nvPr/>
          </p:nvCxnSpPr>
          <p:spPr>
            <a:xfrm>
              <a:off x="8798374" y="4791075"/>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91E664-4177-FF5A-6DCF-61D831FF00FB}"/>
                </a:ext>
              </a:extLst>
            </p:cNvPr>
            <p:cNvCxnSpPr/>
            <p:nvPr/>
          </p:nvCxnSpPr>
          <p:spPr>
            <a:xfrm>
              <a:off x="9296399" y="4791075"/>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1497E67-B290-F5B8-A29E-00B085C0DCA8}"/>
                </a:ext>
              </a:extLst>
            </p:cNvPr>
            <p:cNvCxnSpPr/>
            <p:nvPr/>
          </p:nvCxnSpPr>
          <p:spPr>
            <a:xfrm>
              <a:off x="9738360" y="4800600"/>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9D2339D-F0E0-5AB4-5D29-302C1E5BF3C2}"/>
                </a:ext>
              </a:extLst>
            </p:cNvPr>
            <p:cNvCxnSpPr/>
            <p:nvPr/>
          </p:nvCxnSpPr>
          <p:spPr>
            <a:xfrm>
              <a:off x="10210800" y="4810125"/>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697319-C862-80C7-506A-E81EAA2512F9}"/>
                </a:ext>
              </a:extLst>
            </p:cNvPr>
            <p:cNvCxnSpPr/>
            <p:nvPr/>
          </p:nvCxnSpPr>
          <p:spPr>
            <a:xfrm>
              <a:off x="10696575" y="4819650"/>
              <a:ext cx="314325" cy="0"/>
            </a:xfrm>
            <a:prstGeom prst="straightConnector1">
              <a:avLst/>
            </a:prstGeom>
            <a:ln w="3810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C3D4559-DF15-C5D9-8D67-10E8ADCECEA2}"/>
                </a:ext>
              </a:extLst>
            </p:cNvPr>
            <p:cNvCxnSpPr>
              <a:cxnSpLocks/>
            </p:cNvCxnSpPr>
            <p:nvPr/>
          </p:nvCxnSpPr>
          <p:spPr>
            <a:xfrm flipH="1" flipV="1">
              <a:off x="9200461" y="5210175"/>
              <a:ext cx="333375" cy="313369"/>
            </a:xfrm>
            <a:prstGeom prst="straightConnector1">
              <a:avLst/>
            </a:prstGeom>
            <a:ln w="381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AE946C-136D-DBFC-6374-E67E67A9B40C}"/>
                </a:ext>
              </a:extLst>
            </p:cNvPr>
            <p:cNvCxnSpPr>
              <a:cxnSpLocks/>
            </p:cNvCxnSpPr>
            <p:nvPr/>
          </p:nvCxnSpPr>
          <p:spPr>
            <a:xfrm flipH="1" flipV="1">
              <a:off x="10191750" y="4334497"/>
              <a:ext cx="333375" cy="313369"/>
            </a:xfrm>
            <a:prstGeom prst="straightConnector1">
              <a:avLst/>
            </a:prstGeom>
            <a:ln w="3810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8494107-0AC1-2131-9E0B-10BB161AC7CA}"/>
                </a:ext>
              </a:extLst>
            </p:cNvPr>
            <p:cNvCxnSpPr>
              <a:cxnSpLocks/>
            </p:cNvCxnSpPr>
            <p:nvPr/>
          </p:nvCxnSpPr>
          <p:spPr>
            <a:xfrm flipH="1" flipV="1">
              <a:off x="10191750" y="3777829"/>
              <a:ext cx="333375" cy="313369"/>
            </a:xfrm>
            <a:prstGeom prst="straightConnector1">
              <a:avLst/>
            </a:prstGeom>
            <a:ln w="381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CB2A67-F366-6228-8D03-B482D0AA7D44}"/>
                </a:ext>
              </a:extLst>
            </p:cNvPr>
            <p:cNvCxnSpPr/>
            <p:nvPr/>
          </p:nvCxnSpPr>
          <p:spPr>
            <a:xfrm>
              <a:off x="10215562" y="4334497"/>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E08D078-CD20-D808-A54B-B212BFC0AB43}"/>
                </a:ext>
              </a:extLst>
            </p:cNvPr>
            <p:cNvCxnSpPr/>
            <p:nvPr/>
          </p:nvCxnSpPr>
          <p:spPr>
            <a:xfrm>
              <a:off x="9291636" y="5210175"/>
              <a:ext cx="314325"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4FA07D-26CE-11E8-DEF2-D300DEFA73C0}"/>
                </a:ext>
              </a:extLst>
            </p:cNvPr>
            <p:cNvCxnSpPr>
              <a:cxnSpLocks/>
            </p:cNvCxnSpPr>
            <p:nvPr/>
          </p:nvCxnSpPr>
          <p:spPr>
            <a:xfrm>
              <a:off x="8763687" y="4791075"/>
              <a:ext cx="317712" cy="295275"/>
            </a:xfrm>
            <a:prstGeom prst="straightConnector1">
              <a:avLst/>
            </a:prstGeom>
            <a:ln w="9525">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7D2033D-F5E0-1195-4B24-FEC895DA7AD7}"/>
                </a:ext>
              </a:extLst>
            </p:cNvPr>
            <p:cNvCxnSpPr>
              <a:cxnSpLocks/>
            </p:cNvCxnSpPr>
            <p:nvPr/>
          </p:nvCxnSpPr>
          <p:spPr>
            <a:xfrm flipH="1" flipV="1">
              <a:off x="8271773" y="4810125"/>
              <a:ext cx="333375" cy="313369"/>
            </a:xfrm>
            <a:prstGeom prst="straightConnector1">
              <a:avLst/>
            </a:prstGeom>
            <a:ln w="381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E5BDD6-2680-F177-4572-9F5EC9323FCA}"/>
                </a:ext>
              </a:extLst>
            </p:cNvPr>
            <p:cNvCxnSpPr>
              <a:cxnSpLocks/>
            </p:cNvCxnSpPr>
            <p:nvPr/>
          </p:nvCxnSpPr>
          <p:spPr>
            <a:xfrm flipH="1" flipV="1">
              <a:off x="9200461" y="4800600"/>
              <a:ext cx="333375" cy="313369"/>
            </a:xfrm>
            <a:prstGeom prst="straightConnector1">
              <a:avLst/>
            </a:prstGeom>
            <a:ln w="381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937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47F0-60CE-A5F5-B2FE-E2047A8146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206F6B-990F-794A-C87B-96C472593558}"/>
              </a:ext>
            </a:extLst>
          </p:cNvPr>
          <p:cNvSpPr txBox="1"/>
          <p:nvPr/>
        </p:nvSpPr>
        <p:spPr>
          <a:xfrm>
            <a:off x="1465928" y="242075"/>
            <a:ext cx="8272432" cy="646331"/>
          </a:xfrm>
          <a:prstGeom prst="rect">
            <a:avLst/>
          </a:prstGeom>
          <a:noFill/>
        </p:spPr>
        <p:txBody>
          <a:bodyPr wrap="square" rtlCol="0">
            <a:spAutoFit/>
          </a:bodyPr>
          <a:lstStyle/>
          <a:p>
            <a:r>
              <a:rPr lang="en-US" sz="3600" dirty="0">
                <a:solidFill>
                  <a:schemeClr val="bg1"/>
                </a:solidFill>
              </a:rPr>
              <a:t>Nuclear physics considerations</a:t>
            </a:r>
            <a:endParaRPr lang="en-GB" sz="3600" dirty="0">
              <a:solidFill>
                <a:schemeClr val="bg1"/>
              </a:solidFill>
            </a:endParaRPr>
          </a:p>
        </p:txBody>
      </p:sp>
      <p:sp>
        <p:nvSpPr>
          <p:cNvPr id="3" name="TextBox 2">
            <a:extLst>
              <a:ext uri="{FF2B5EF4-FFF2-40B4-BE49-F238E27FC236}">
                <a16:creationId xmlns:a16="http://schemas.microsoft.com/office/drawing/2014/main" id="{157BBCC7-3223-5A06-A289-ABCA0649A7B6}"/>
              </a:ext>
            </a:extLst>
          </p:cNvPr>
          <p:cNvSpPr txBox="1"/>
          <p:nvPr/>
        </p:nvSpPr>
        <p:spPr>
          <a:xfrm>
            <a:off x="283464" y="969264"/>
            <a:ext cx="5812536" cy="5262979"/>
          </a:xfrm>
          <a:prstGeom prst="rect">
            <a:avLst/>
          </a:prstGeom>
          <a:noFill/>
        </p:spPr>
        <p:txBody>
          <a:bodyPr wrap="square" rtlCol="0">
            <a:spAutoFit/>
          </a:bodyPr>
          <a:lstStyle/>
          <a:p>
            <a:r>
              <a:rPr lang="en-US" sz="2800" dirty="0">
                <a:solidFill>
                  <a:schemeClr val="bg1"/>
                </a:solidFill>
              </a:rPr>
              <a:t>(n,</a:t>
            </a:r>
            <a:r>
              <a:rPr lang="el-GR" sz="2800" dirty="0">
                <a:solidFill>
                  <a:schemeClr val="bg1"/>
                </a:solidFill>
              </a:rPr>
              <a:t>γ</a:t>
            </a:r>
            <a:r>
              <a:rPr lang="en-US" sz="2800" dirty="0">
                <a:solidFill>
                  <a:schemeClr val="bg1"/>
                </a:solidFill>
              </a:rPr>
              <a:t>) capture rates matter</a:t>
            </a:r>
          </a:p>
          <a:p>
            <a:endParaRPr lang="en-US" sz="2800" dirty="0">
              <a:solidFill>
                <a:schemeClr val="bg1"/>
              </a:solidFill>
            </a:endParaRPr>
          </a:p>
          <a:p>
            <a:r>
              <a:rPr lang="el-GR" sz="2800" dirty="0">
                <a:solidFill>
                  <a:schemeClr val="bg1"/>
                </a:solidFill>
              </a:rPr>
              <a:t>β</a:t>
            </a:r>
            <a:r>
              <a:rPr lang="en-US" sz="2800" dirty="0">
                <a:solidFill>
                  <a:schemeClr val="bg1"/>
                </a:solidFill>
              </a:rPr>
              <a:t> decay rates matter</a:t>
            </a:r>
          </a:p>
          <a:p>
            <a:endParaRPr lang="en-US" sz="2800" dirty="0">
              <a:solidFill>
                <a:schemeClr val="bg1"/>
              </a:solidFill>
            </a:endParaRPr>
          </a:p>
          <a:p>
            <a:r>
              <a:rPr lang="en-US" sz="2800" dirty="0">
                <a:solidFill>
                  <a:schemeClr val="bg1"/>
                </a:solidFill>
              </a:rPr>
              <a:t>Weirdly not as much as you might think</a:t>
            </a:r>
          </a:p>
          <a:p>
            <a:endParaRPr lang="en-US" sz="2800" dirty="0">
              <a:solidFill>
                <a:schemeClr val="bg1"/>
              </a:solidFill>
            </a:endParaRPr>
          </a:p>
          <a:p>
            <a:r>
              <a:rPr lang="en-US" sz="2800" dirty="0">
                <a:solidFill>
                  <a:schemeClr val="bg1"/>
                </a:solidFill>
              </a:rPr>
              <a:t>For main s-process – approximately constant cross section * abundance – why?</a:t>
            </a:r>
          </a:p>
          <a:p>
            <a:endParaRPr lang="en-US" sz="2800" dirty="0">
              <a:solidFill>
                <a:schemeClr val="bg1"/>
              </a:solidFill>
            </a:endParaRPr>
          </a:p>
          <a:p>
            <a:r>
              <a:rPr lang="en-US" sz="2800" dirty="0">
                <a:solidFill>
                  <a:schemeClr val="bg1"/>
                </a:solidFill>
              </a:rPr>
              <a:t>Steps at closed shells</a:t>
            </a:r>
          </a:p>
        </p:txBody>
      </p:sp>
      <p:pic>
        <p:nvPicPr>
          <p:cNvPr id="6" name="Picture 5">
            <a:extLst>
              <a:ext uri="{FF2B5EF4-FFF2-40B4-BE49-F238E27FC236}">
                <a16:creationId xmlns:a16="http://schemas.microsoft.com/office/drawing/2014/main" id="{FAC0859D-D9B9-A84D-8681-8CB5F5A7A32C}"/>
              </a:ext>
            </a:extLst>
          </p:cNvPr>
          <p:cNvPicPr>
            <a:picLocks noChangeAspect="1"/>
          </p:cNvPicPr>
          <p:nvPr/>
        </p:nvPicPr>
        <p:blipFill>
          <a:blip r:embed="rId2"/>
          <a:stretch>
            <a:fillRect/>
          </a:stretch>
        </p:blipFill>
        <p:spPr>
          <a:xfrm>
            <a:off x="5869868" y="1717006"/>
            <a:ext cx="5572903" cy="3734321"/>
          </a:xfrm>
          <a:prstGeom prst="rect">
            <a:avLst/>
          </a:prstGeom>
        </p:spPr>
      </p:pic>
      <p:cxnSp>
        <p:nvCxnSpPr>
          <p:cNvPr id="14" name="Straight Connector 13">
            <a:extLst>
              <a:ext uri="{FF2B5EF4-FFF2-40B4-BE49-F238E27FC236}">
                <a16:creationId xmlns:a16="http://schemas.microsoft.com/office/drawing/2014/main" id="{AFF02050-E944-4DD3-025C-C1CF55307D4B}"/>
              </a:ext>
            </a:extLst>
          </p:cNvPr>
          <p:cNvCxnSpPr/>
          <p:nvPr/>
        </p:nvCxnSpPr>
        <p:spPr>
          <a:xfrm>
            <a:off x="7516368" y="3511296"/>
            <a:ext cx="15361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18D414-004F-C6F0-8809-4B658EDC4160}"/>
              </a:ext>
            </a:extLst>
          </p:cNvPr>
          <p:cNvCxnSpPr/>
          <p:nvPr/>
        </p:nvCxnSpPr>
        <p:spPr>
          <a:xfrm>
            <a:off x="9369552" y="3947160"/>
            <a:ext cx="15361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0D6B444-B202-AEAE-9D79-331C572519C7}"/>
              </a:ext>
            </a:extLst>
          </p:cNvPr>
          <p:cNvSpPr txBox="1"/>
          <p:nvPr/>
        </p:nvSpPr>
        <p:spPr>
          <a:xfrm>
            <a:off x="6229350" y="1328371"/>
            <a:ext cx="3737610" cy="307777"/>
          </a:xfrm>
          <a:prstGeom prst="rect">
            <a:avLst/>
          </a:prstGeom>
          <a:noFill/>
        </p:spPr>
        <p:txBody>
          <a:bodyPr wrap="square">
            <a:spAutoFit/>
          </a:bodyPr>
          <a:lstStyle/>
          <a:p>
            <a:r>
              <a:rPr lang="da-DK" dirty="0">
                <a:solidFill>
                  <a:schemeClr val="bg1"/>
                </a:solidFill>
              </a:rPr>
              <a:t>Kaeppler++ Rev. Mod. Phys., Vol. 83, No. 1</a:t>
            </a:r>
            <a:endParaRPr lang="en-GB" dirty="0">
              <a:solidFill>
                <a:schemeClr val="bg1"/>
              </a:solidFill>
            </a:endParaRPr>
          </a:p>
        </p:txBody>
      </p:sp>
      <p:cxnSp>
        <p:nvCxnSpPr>
          <p:cNvPr id="36" name="Straight Connector 35">
            <a:extLst>
              <a:ext uri="{FF2B5EF4-FFF2-40B4-BE49-F238E27FC236}">
                <a16:creationId xmlns:a16="http://schemas.microsoft.com/office/drawing/2014/main" id="{68F98BEB-4985-926A-F660-7DEAA1BB909C}"/>
              </a:ext>
            </a:extLst>
          </p:cNvPr>
          <p:cNvCxnSpPr/>
          <p:nvPr/>
        </p:nvCxnSpPr>
        <p:spPr>
          <a:xfrm flipV="1">
            <a:off x="7516368" y="2048256"/>
            <a:ext cx="0" cy="294436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B20B2CD-3DD6-DCF0-8369-D60F01D39629}"/>
              </a:ext>
            </a:extLst>
          </p:cNvPr>
          <p:cNvCxnSpPr/>
          <p:nvPr/>
        </p:nvCxnSpPr>
        <p:spPr>
          <a:xfrm flipV="1">
            <a:off x="9131808" y="2036064"/>
            <a:ext cx="0" cy="294436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888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2A135-4B05-2576-80B1-CDF0CDF31D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579A13-EBF0-1364-2BAF-5685CA15D663}"/>
              </a:ext>
            </a:extLst>
          </p:cNvPr>
          <p:cNvSpPr txBox="1"/>
          <p:nvPr/>
        </p:nvSpPr>
        <p:spPr>
          <a:xfrm>
            <a:off x="1465928" y="242075"/>
            <a:ext cx="8272432" cy="646331"/>
          </a:xfrm>
          <a:prstGeom prst="rect">
            <a:avLst/>
          </a:prstGeom>
          <a:noFill/>
        </p:spPr>
        <p:txBody>
          <a:bodyPr wrap="square" rtlCol="0">
            <a:spAutoFit/>
          </a:bodyPr>
          <a:lstStyle/>
          <a:p>
            <a:r>
              <a:rPr lang="en-US" sz="3600" dirty="0">
                <a:solidFill>
                  <a:schemeClr val="bg1"/>
                </a:solidFill>
              </a:rPr>
              <a:t>Astrophysics considerations</a:t>
            </a:r>
            <a:endParaRPr lang="en-GB" sz="3600" dirty="0">
              <a:solidFill>
                <a:schemeClr val="bg1"/>
              </a:solidFill>
            </a:endParaRPr>
          </a:p>
        </p:txBody>
      </p:sp>
      <p:sp>
        <p:nvSpPr>
          <p:cNvPr id="3" name="TextBox 2">
            <a:extLst>
              <a:ext uri="{FF2B5EF4-FFF2-40B4-BE49-F238E27FC236}">
                <a16:creationId xmlns:a16="http://schemas.microsoft.com/office/drawing/2014/main" id="{DD42BCAB-445E-0A94-61CD-F7C6AA2EE36E}"/>
              </a:ext>
            </a:extLst>
          </p:cNvPr>
          <p:cNvSpPr txBox="1"/>
          <p:nvPr/>
        </p:nvSpPr>
        <p:spPr>
          <a:xfrm>
            <a:off x="283464" y="969264"/>
            <a:ext cx="5812536" cy="3539430"/>
          </a:xfrm>
          <a:prstGeom prst="rect">
            <a:avLst/>
          </a:prstGeom>
          <a:noFill/>
        </p:spPr>
        <p:txBody>
          <a:bodyPr wrap="square" rtlCol="0">
            <a:spAutoFit/>
          </a:bodyPr>
          <a:lstStyle/>
          <a:p>
            <a:r>
              <a:rPr lang="en-US" sz="2800" dirty="0">
                <a:solidFill>
                  <a:schemeClr val="bg1"/>
                </a:solidFill>
              </a:rPr>
              <a:t>The </a:t>
            </a:r>
            <a:r>
              <a:rPr lang="en-US" sz="2800" baseline="30000" dirty="0">
                <a:solidFill>
                  <a:schemeClr val="bg1"/>
                </a:solidFill>
              </a:rPr>
              <a:t>13</a:t>
            </a:r>
            <a:r>
              <a:rPr lang="en-US" sz="2800" dirty="0">
                <a:solidFill>
                  <a:schemeClr val="bg1"/>
                </a:solidFill>
              </a:rPr>
              <a:t>C pocket matters a lot for the main s-process</a:t>
            </a:r>
          </a:p>
          <a:p>
            <a:endParaRPr lang="en-US" sz="2800" dirty="0">
              <a:solidFill>
                <a:schemeClr val="bg1"/>
              </a:solidFill>
            </a:endParaRPr>
          </a:p>
          <a:p>
            <a:r>
              <a:rPr lang="en-US" sz="2800" dirty="0">
                <a:solidFill>
                  <a:schemeClr val="bg1"/>
                </a:solidFill>
              </a:rPr>
              <a:t>Less </a:t>
            </a:r>
            <a:r>
              <a:rPr lang="en-US" sz="2800" baseline="30000" dirty="0">
                <a:solidFill>
                  <a:schemeClr val="bg1"/>
                </a:solidFill>
              </a:rPr>
              <a:t>13</a:t>
            </a:r>
            <a:r>
              <a:rPr lang="en-US" sz="2800" dirty="0">
                <a:solidFill>
                  <a:schemeClr val="bg1"/>
                </a:solidFill>
              </a:rPr>
              <a:t>C = less nucleosynthesis</a:t>
            </a:r>
          </a:p>
          <a:p>
            <a:endParaRPr lang="en-US" sz="2800" dirty="0">
              <a:solidFill>
                <a:schemeClr val="bg1"/>
              </a:solidFill>
            </a:endParaRPr>
          </a:p>
          <a:p>
            <a:r>
              <a:rPr lang="en-US" sz="2800" dirty="0">
                <a:solidFill>
                  <a:schemeClr val="bg1"/>
                </a:solidFill>
              </a:rPr>
              <a:t>Example from the same paper showing what happens with ½ the </a:t>
            </a:r>
            <a:r>
              <a:rPr lang="en-US" sz="2800" baseline="30000" dirty="0">
                <a:solidFill>
                  <a:schemeClr val="bg1"/>
                </a:solidFill>
              </a:rPr>
              <a:t>13</a:t>
            </a:r>
            <a:r>
              <a:rPr lang="en-US" sz="2800" dirty="0">
                <a:solidFill>
                  <a:schemeClr val="bg1"/>
                </a:solidFill>
              </a:rPr>
              <a:t>C</a:t>
            </a:r>
          </a:p>
        </p:txBody>
      </p:sp>
      <p:pic>
        <p:nvPicPr>
          <p:cNvPr id="2050" name="Picture 2" descr="Total production uncertainties (same as Fig. 8) for the case with half of the standard initial 13C abundance (‘0.5 × 13C ‘ case).">
            <a:extLst>
              <a:ext uri="{FF2B5EF4-FFF2-40B4-BE49-F238E27FC236}">
                <a16:creationId xmlns:a16="http://schemas.microsoft.com/office/drawing/2014/main" id="{7C5B606E-1A1F-3B13-DD49-6E6FC78F4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891" y="969264"/>
            <a:ext cx="4389034" cy="56466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7B652F-18F6-1E83-F351-2ACD1CC7276D}"/>
              </a:ext>
            </a:extLst>
          </p:cNvPr>
          <p:cNvSpPr txBox="1"/>
          <p:nvPr/>
        </p:nvSpPr>
        <p:spPr>
          <a:xfrm>
            <a:off x="8772525" y="2575565"/>
            <a:ext cx="2981325" cy="307777"/>
          </a:xfrm>
          <a:prstGeom prst="rect">
            <a:avLst/>
          </a:prstGeom>
          <a:noFill/>
        </p:spPr>
        <p:txBody>
          <a:bodyPr wrap="square">
            <a:spAutoFit/>
          </a:bodyPr>
          <a:lstStyle/>
          <a:p>
            <a:r>
              <a:rPr lang="en-GB" b="0" i="0" u="none" strike="noStrike" dirty="0">
                <a:solidFill>
                  <a:schemeClr val="accent1"/>
                </a:solidFill>
                <a:effectLst/>
                <a:latin typeface="Source Sans Pro" panose="020B0503030403020204" pitchFamily="34" charset="0"/>
              </a:rPr>
              <a:t>G </a:t>
            </a:r>
            <a:r>
              <a:rPr lang="en-GB" b="0" i="0" u="none" strike="noStrike" dirty="0" err="1">
                <a:solidFill>
                  <a:schemeClr val="accent1"/>
                </a:solidFill>
                <a:effectLst/>
                <a:latin typeface="Source Sans Pro" panose="020B0503030403020204" pitchFamily="34" charset="0"/>
              </a:rPr>
              <a:t>Cescutti</a:t>
            </a:r>
            <a:r>
              <a:rPr lang="en-GB" b="0" i="0" u="none" strike="noStrike" dirty="0">
                <a:solidFill>
                  <a:schemeClr val="accent1"/>
                </a:solidFill>
                <a:effectLst/>
                <a:latin typeface="Source Sans Pro" panose="020B0503030403020204" pitchFamily="34" charset="0"/>
              </a:rPr>
              <a:t>++ MNRAS 478 4101 (2018)</a:t>
            </a:r>
            <a:endParaRPr lang="en-GB" dirty="0">
              <a:solidFill>
                <a:schemeClr val="accent1"/>
              </a:solidFill>
            </a:endParaRPr>
          </a:p>
        </p:txBody>
      </p:sp>
    </p:spTree>
    <p:extLst>
      <p:ext uri="{BB962C8B-B14F-4D97-AF65-F5344CB8AC3E}">
        <p14:creationId xmlns:p14="http://schemas.microsoft.com/office/powerpoint/2010/main" val="2033422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811A9-F272-92D2-16FD-F2C54C8593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103D77-F038-75D1-3683-088DE7DA4F1B}"/>
              </a:ext>
            </a:extLst>
          </p:cNvPr>
          <p:cNvSpPr txBox="1"/>
          <p:nvPr/>
        </p:nvSpPr>
        <p:spPr>
          <a:xfrm>
            <a:off x="1465928" y="242075"/>
            <a:ext cx="8272432" cy="646331"/>
          </a:xfrm>
          <a:prstGeom prst="rect">
            <a:avLst/>
          </a:prstGeom>
          <a:noFill/>
        </p:spPr>
        <p:txBody>
          <a:bodyPr wrap="square" rtlCol="0">
            <a:spAutoFit/>
          </a:bodyPr>
          <a:lstStyle/>
          <a:p>
            <a:r>
              <a:rPr lang="en-US" sz="3600" dirty="0">
                <a:solidFill>
                  <a:schemeClr val="bg1"/>
                </a:solidFill>
              </a:rPr>
              <a:t>Astrophysics considerations</a:t>
            </a:r>
            <a:endParaRPr lang="en-GB" sz="3600" dirty="0">
              <a:solidFill>
                <a:schemeClr val="bg1"/>
              </a:solidFill>
            </a:endParaRPr>
          </a:p>
        </p:txBody>
      </p:sp>
      <p:sp>
        <p:nvSpPr>
          <p:cNvPr id="3" name="TextBox 2">
            <a:extLst>
              <a:ext uri="{FF2B5EF4-FFF2-40B4-BE49-F238E27FC236}">
                <a16:creationId xmlns:a16="http://schemas.microsoft.com/office/drawing/2014/main" id="{0CC2864F-D8B6-1AE6-9C76-409D7604DDAD}"/>
              </a:ext>
            </a:extLst>
          </p:cNvPr>
          <p:cNvSpPr txBox="1"/>
          <p:nvPr/>
        </p:nvSpPr>
        <p:spPr>
          <a:xfrm>
            <a:off x="283464" y="969264"/>
            <a:ext cx="5812536" cy="3539430"/>
          </a:xfrm>
          <a:prstGeom prst="rect">
            <a:avLst/>
          </a:prstGeom>
          <a:noFill/>
        </p:spPr>
        <p:txBody>
          <a:bodyPr wrap="square" rtlCol="0">
            <a:spAutoFit/>
          </a:bodyPr>
          <a:lstStyle/>
          <a:p>
            <a:r>
              <a:rPr lang="en-US" sz="2800" dirty="0">
                <a:solidFill>
                  <a:schemeClr val="bg1"/>
                </a:solidFill>
              </a:rPr>
              <a:t>The </a:t>
            </a:r>
            <a:r>
              <a:rPr lang="en-US" sz="2800" baseline="30000" dirty="0">
                <a:solidFill>
                  <a:schemeClr val="bg1"/>
                </a:solidFill>
              </a:rPr>
              <a:t>13</a:t>
            </a:r>
            <a:r>
              <a:rPr lang="en-US" sz="2800" dirty="0">
                <a:solidFill>
                  <a:schemeClr val="bg1"/>
                </a:solidFill>
              </a:rPr>
              <a:t>C pocket matters a lot for the main s-process</a:t>
            </a:r>
          </a:p>
          <a:p>
            <a:endParaRPr lang="en-US" sz="2800" dirty="0">
              <a:solidFill>
                <a:schemeClr val="bg1"/>
              </a:solidFill>
            </a:endParaRPr>
          </a:p>
          <a:p>
            <a:r>
              <a:rPr lang="en-US" sz="2800" dirty="0">
                <a:solidFill>
                  <a:schemeClr val="bg1"/>
                </a:solidFill>
              </a:rPr>
              <a:t>Less </a:t>
            </a:r>
            <a:r>
              <a:rPr lang="en-US" sz="2800" baseline="30000" dirty="0">
                <a:solidFill>
                  <a:schemeClr val="bg1"/>
                </a:solidFill>
              </a:rPr>
              <a:t>13</a:t>
            </a:r>
            <a:r>
              <a:rPr lang="en-US" sz="2800" dirty="0">
                <a:solidFill>
                  <a:schemeClr val="bg1"/>
                </a:solidFill>
              </a:rPr>
              <a:t>C = less nucleosynthesis</a:t>
            </a:r>
          </a:p>
          <a:p>
            <a:endParaRPr lang="en-US" sz="2800" dirty="0">
              <a:solidFill>
                <a:schemeClr val="bg1"/>
              </a:solidFill>
            </a:endParaRPr>
          </a:p>
          <a:p>
            <a:r>
              <a:rPr lang="en-US" sz="2800" dirty="0">
                <a:solidFill>
                  <a:schemeClr val="bg1"/>
                </a:solidFill>
              </a:rPr>
              <a:t>Example from the same paper showing what happens with 2x the </a:t>
            </a:r>
            <a:r>
              <a:rPr lang="en-US" sz="2800" baseline="30000" dirty="0">
                <a:solidFill>
                  <a:schemeClr val="bg1"/>
                </a:solidFill>
              </a:rPr>
              <a:t>13</a:t>
            </a:r>
            <a:r>
              <a:rPr lang="en-US" sz="2800" dirty="0">
                <a:solidFill>
                  <a:schemeClr val="bg1"/>
                </a:solidFill>
              </a:rPr>
              <a:t>C</a:t>
            </a:r>
          </a:p>
        </p:txBody>
      </p:sp>
      <p:pic>
        <p:nvPicPr>
          <p:cNvPr id="3074" name="Picture 2" descr="Total production uncertainties (same as Fig. 8) for the case with double the standard initial 13C abundance (‘2 × 13C’ case).">
            <a:extLst>
              <a:ext uri="{FF2B5EF4-FFF2-40B4-BE49-F238E27FC236}">
                <a16:creationId xmlns:a16="http://schemas.microsoft.com/office/drawing/2014/main" id="{90B0C532-F132-7464-811C-C4415E644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569" y="1058938"/>
            <a:ext cx="4395605" cy="564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53A1F1-F839-F612-E1AB-F826DA251F7C}"/>
              </a:ext>
            </a:extLst>
          </p:cNvPr>
          <p:cNvSpPr txBox="1"/>
          <p:nvPr/>
        </p:nvSpPr>
        <p:spPr>
          <a:xfrm>
            <a:off x="8772525" y="2575565"/>
            <a:ext cx="2981325" cy="307777"/>
          </a:xfrm>
          <a:prstGeom prst="rect">
            <a:avLst/>
          </a:prstGeom>
          <a:noFill/>
        </p:spPr>
        <p:txBody>
          <a:bodyPr wrap="square">
            <a:spAutoFit/>
          </a:bodyPr>
          <a:lstStyle/>
          <a:p>
            <a:r>
              <a:rPr lang="en-GB" b="0" i="0" u="none" strike="noStrike" dirty="0">
                <a:solidFill>
                  <a:schemeClr val="accent1"/>
                </a:solidFill>
                <a:effectLst/>
                <a:latin typeface="Source Sans Pro" panose="020B0503030403020204" pitchFamily="34" charset="0"/>
              </a:rPr>
              <a:t>G </a:t>
            </a:r>
            <a:r>
              <a:rPr lang="en-GB" b="0" i="0" u="none" strike="noStrike" dirty="0" err="1">
                <a:solidFill>
                  <a:schemeClr val="accent1"/>
                </a:solidFill>
                <a:effectLst/>
                <a:latin typeface="Source Sans Pro" panose="020B0503030403020204" pitchFamily="34" charset="0"/>
              </a:rPr>
              <a:t>Cescutti</a:t>
            </a:r>
            <a:r>
              <a:rPr lang="en-GB" b="0" i="0" u="none" strike="noStrike" dirty="0">
                <a:solidFill>
                  <a:schemeClr val="accent1"/>
                </a:solidFill>
                <a:effectLst/>
                <a:latin typeface="Source Sans Pro" panose="020B0503030403020204" pitchFamily="34" charset="0"/>
              </a:rPr>
              <a:t>++ MNRAS 478 4101 (2018)</a:t>
            </a:r>
            <a:endParaRPr lang="en-GB" dirty="0">
              <a:solidFill>
                <a:schemeClr val="accent1"/>
              </a:solidFill>
            </a:endParaRPr>
          </a:p>
        </p:txBody>
      </p:sp>
    </p:spTree>
    <p:extLst>
      <p:ext uri="{BB962C8B-B14F-4D97-AF65-F5344CB8AC3E}">
        <p14:creationId xmlns:p14="http://schemas.microsoft.com/office/powerpoint/2010/main" val="3077356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6E1C2D-C8A5-8425-7CAA-9A1085C850BB}"/>
              </a:ext>
            </a:extLst>
          </p:cNvPr>
          <p:cNvSpPr txBox="1"/>
          <p:nvPr/>
        </p:nvSpPr>
        <p:spPr>
          <a:xfrm>
            <a:off x="1374488" y="86627"/>
            <a:ext cx="6718433" cy="707886"/>
          </a:xfrm>
          <a:prstGeom prst="rect">
            <a:avLst/>
          </a:prstGeom>
          <a:noFill/>
        </p:spPr>
        <p:txBody>
          <a:bodyPr wrap="square" rtlCol="0">
            <a:spAutoFit/>
          </a:bodyPr>
          <a:lstStyle/>
          <a:p>
            <a:r>
              <a:rPr lang="en-US" sz="4000">
                <a:solidFill>
                  <a:schemeClr val="bg1"/>
                </a:solidFill>
              </a:rPr>
              <a:t>Outline (all days)</a:t>
            </a:r>
            <a:endParaRPr lang="en-GB" sz="4000">
              <a:solidFill>
                <a:schemeClr val="bg1"/>
              </a:solidFill>
            </a:endParaRPr>
          </a:p>
        </p:txBody>
      </p:sp>
      <p:sp>
        <p:nvSpPr>
          <p:cNvPr id="3" name="TextBox 2">
            <a:extLst>
              <a:ext uri="{FF2B5EF4-FFF2-40B4-BE49-F238E27FC236}">
                <a16:creationId xmlns:a16="http://schemas.microsoft.com/office/drawing/2014/main" id="{6D973335-62FF-95B1-DBCD-0F231A806190}"/>
              </a:ext>
            </a:extLst>
          </p:cNvPr>
          <p:cNvSpPr txBox="1"/>
          <p:nvPr/>
        </p:nvSpPr>
        <p:spPr>
          <a:xfrm>
            <a:off x="283464" y="969264"/>
            <a:ext cx="10579608" cy="3046988"/>
          </a:xfrm>
          <a:prstGeom prst="rect">
            <a:avLst/>
          </a:prstGeom>
          <a:noFill/>
        </p:spPr>
        <p:txBody>
          <a:bodyPr wrap="square" rtlCol="0">
            <a:spAutoFit/>
          </a:bodyPr>
          <a:lstStyle/>
          <a:p>
            <a:r>
              <a:rPr lang="en-US" sz="3200">
                <a:solidFill>
                  <a:schemeClr val="bg1"/>
                </a:solidFill>
              </a:rPr>
              <a:t>What are stars and how do they work?</a:t>
            </a:r>
          </a:p>
          <a:p>
            <a:endParaRPr lang="en-US" sz="3200">
              <a:solidFill>
                <a:schemeClr val="bg1"/>
              </a:solidFill>
            </a:endParaRPr>
          </a:p>
          <a:p>
            <a:r>
              <a:rPr lang="en-US" sz="3200">
                <a:solidFill>
                  <a:schemeClr val="bg1"/>
                </a:solidFill>
              </a:rPr>
              <a:t>Nucleosynthesis in stars</a:t>
            </a:r>
          </a:p>
          <a:p>
            <a:endParaRPr lang="en-US" sz="3200">
              <a:solidFill>
                <a:schemeClr val="bg1"/>
              </a:solidFill>
            </a:endParaRPr>
          </a:p>
          <a:p>
            <a:r>
              <a:rPr lang="en-US" sz="3200">
                <a:solidFill>
                  <a:schemeClr val="bg1"/>
                </a:solidFill>
              </a:rPr>
              <a:t>Going from nuclear data to thermonuclear reaction rates – an experimentalist’s guide</a:t>
            </a:r>
            <a:endParaRPr lang="en-GB" sz="3200">
              <a:solidFill>
                <a:schemeClr val="bg1"/>
              </a:solidFill>
            </a:endParaRPr>
          </a:p>
        </p:txBody>
      </p:sp>
    </p:spTree>
    <p:extLst>
      <p:ext uri="{BB962C8B-B14F-4D97-AF65-F5344CB8AC3E}">
        <p14:creationId xmlns:p14="http://schemas.microsoft.com/office/powerpoint/2010/main" val="2748675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750B7-EA99-C15A-AA24-AC682E98A5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667D547-4495-578B-EF82-973D153CDDD7}"/>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The main s-process</a:t>
            </a:r>
            <a:endParaRPr lang="en-GB" sz="4000" dirty="0">
              <a:solidFill>
                <a:schemeClr val="bg1"/>
              </a:solidFill>
            </a:endParaRPr>
          </a:p>
        </p:txBody>
      </p:sp>
      <p:sp>
        <p:nvSpPr>
          <p:cNvPr id="3" name="TextBox 2">
            <a:extLst>
              <a:ext uri="{FF2B5EF4-FFF2-40B4-BE49-F238E27FC236}">
                <a16:creationId xmlns:a16="http://schemas.microsoft.com/office/drawing/2014/main" id="{A4518A8D-028E-4506-413A-A56888086AE0}"/>
              </a:ext>
            </a:extLst>
          </p:cNvPr>
          <p:cNvSpPr txBox="1"/>
          <p:nvPr/>
        </p:nvSpPr>
        <p:spPr>
          <a:xfrm>
            <a:off x="283464" y="969264"/>
            <a:ext cx="5812536" cy="4832092"/>
          </a:xfrm>
          <a:prstGeom prst="rect">
            <a:avLst/>
          </a:prstGeom>
          <a:noFill/>
        </p:spPr>
        <p:txBody>
          <a:bodyPr wrap="square" rtlCol="0">
            <a:spAutoFit/>
          </a:bodyPr>
          <a:lstStyle/>
          <a:p>
            <a:r>
              <a:rPr lang="en-US" sz="2800" dirty="0">
                <a:solidFill>
                  <a:schemeClr val="bg1"/>
                </a:solidFill>
              </a:rPr>
              <a:t>Astrophysical uncertainties</a:t>
            </a:r>
          </a:p>
          <a:p>
            <a:endParaRPr lang="en-US" sz="2800" dirty="0">
              <a:solidFill>
                <a:schemeClr val="bg1"/>
              </a:solidFill>
            </a:endParaRPr>
          </a:p>
          <a:p>
            <a:r>
              <a:rPr lang="en-US" sz="2800" dirty="0">
                <a:solidFill>
                  <a:schemeClr val="bg1"/>
                </a:solidFill>
              </a:rPr>
              <a:t>Which process actually drives the pocket?!</a:t>
            </a:r>
          </a:p>
          <a:p>
            <a:endParaRPr lang="en-US" sz="2800" dirty="0">
              <a:solidFill>
                <a:schemeClr val="bg1"/>
              </a:solidFill>
            </a:endParaRPr>
          </a:p>
          <a:p>
            <a:r>
              <a:rPr lang="en-US" sz="2800" dirty="0">
                <a:solidFill>
                  <a:schemeClr val="bg1"/>
                </a:solidFill>
              </a:rPr>
              <a:t>Magnetic fields might matter (boo)</a:t>
            </a:r>
          </a:p>
          <a:p>
            <a:endParaRPr lang="en-US" sz="2800" dirty="0">
              <a:solidFill>
                <a:schemeClr val="bg1"/>
              </a:solidFill>
            </a:endParaRPr>
          </a:p>
          <a:p>
            <a:r>
              <a:rPr lang="en-US" sz="2800" dirty="0">
                <a:solidFill>
                  <a:schemeClr val="bg1"/>
                </a:solidFill>
              </a:rPr>
              <a:t>Branching points are useful – they encode information about neutron exposures and so they allow for tests of astro models</a:t>
            </a:r>
          </a:p>
        </p:txBody>
      </p:sp>
      <p:pic>
        <p:nvPicPr>
          <p:cNvPr id="5" name="Picture 4">
            <a:extLst>
              <a:ext uri="{FF2B5EF4-FFF2-40B4-BE49-F238E27FC236}">
                <a16:creationId xmlns:a16="http://schemas.microsoft.com/office/drawing/2014/main" id="{D307391C-8D7F-6E35-C386-DD9F9743BF09}"/>
              </a:ext>
            </a:extLst>
          </p:cNvPr>
          <p:cNvPicPr>
            <a:picLocks noChangeAspect="1"/>
          </p:cNvPicPr>
          <p:nvPr/>
        </p:nvPicPr>
        <p:blipFill>
          <a:blip r:embed="rId2"/>
          <a:stretch>
            <a:fillRect/>
          </a:stretch>
        </p:blipFill>
        <p:spPr>
          <a:xfrm>
            <a:off x="5550060" y="969264"/>
            <a:ext cx="6244176" cy="830371"/>
          </a:xfrm>
          <a:prstGeom prst="rect">
            <a:avLst/>
          </a:prstGeom>
        </p:spPr>
      </p:pic>
      <p:sp>
        <p:nvSpPr>
          <p:cNvPr id="6" name="TextBox 5">
            <a:extLst>
              <a:ext uri="{FF2B5EF4-FFF2-40B4-BE49-F238E27FC236}">
                <a16:creationId xmlns:a16="http://schemas.microsoft.com/office/drawing/2014/main" id="{8152A3BF-5271-8A7B-BD4A-4307594114EC}"/>
              </a:ext>
            </a:extLst>
          </p:cNvPr>
          <p:cNvSpPr txBox="1"/>
          <p:nvPr/>
        </p:nvSpPr>
        <p:spPr>
          <a:xfrm>
            <a:off x="5969952" y="574111"/>
            <a:ext cx="5404391" cy="307777"/>
          </a:xfrm>
          <a:prstGeom prst="rect">
            <a:avLst/>
          </a:prstGeom>
          <a:noFill/>
        </p:spPr>
        <p:txBody>
          <a:bodyPr wrap="square" rtlCol="0">
            <a:spAutoFit/>
          </a:bodyPr>
          <a:lstStyle/>
          <a:p>
            <a:r>
              <a:rPr lang="en-US" dirty="0">
                <a:solidFill>
                  <a:schemeClr val="bg1"/>
                </a:solidFill>
              </a:rPr>
              <a:t>Nan Liu++ XII NIC Conference Proceeding (2014)</a:t>
            </a:r>
            <a:endParaRPr lang="en-GB" dirty="0">
              <a:solidFill>
                <a:schemeClr val="bg1"/>
              </a:solidFill>
            </a:endParaRPr>
          </a:p>
        </p:txBody>
      </p:sp>
      <p:pic>
        <p:nvPicPr>
          <p:cNvPr id="8" name="Picture 7">
            <a:extLst>
              <a:ext uri="{FF2B5EF4-FFF2-40B4-BE49-F238E27FC236}">
                <a16:creationId xmlns:a16="http://schemas.microsoft.com/office/drawing/2014/main" id="{E4FB9276-9CE5-D193-A29A-A3DF9AF64472}"/>
              </a:ext>
            </a:extLst>
          </p:cNvPr>
          <p:cNvPicPr>
            <a:picLocks noChangeAspect="1"/>
          </p:cNvPicPr>
          <p:nvPr/>
        </p:nvPicPr>
        <p:blipFill>
          <a:blip r:embed="rId3"/>
          <a:stretch>
            <a:fillRect/>
          </a:stretch>
        </p:blipFill>
        <p:spPr>
          <a:xfrm>
            <a:off x="5969952" y="2085729"/>
            <a:ext cx="6049219" cy="3524742"/>
          </a:xfrm>
          <a:prstGeom prst="rect">
            <a:avLst/>
          </a:prstGeom>
        </p:spPr>
      </p:pic>
    </p:spTree>
    <p:extLst>
      <p:ext uri="{BB962C8B-B14F-4D97-AF65-F5344CB8AC3E}">
        <p14:creationId xmlns:p14="http://schemas.microsoft.com/office/powerpoint/2010/main" val="16696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1504E-DDD6-621E-014C-979EE9A0409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3996A1-E9E3-A821-4FA3-098B4C7B6DDE}"/>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The weak s-process</a:t>
            </a:r>
            <a:endParaRPr lang="en-GB" sz="4000" dirty="0">
              <a:solidFill>
                <a:schemeClr val="bg1"/>
              </a:solidFill>
            </a:endParaRPr>
          </a:p>
        </p:txBody>
      </p:sp>
      <p:sp>
        <p:nvSpPr>
          <p:cNvPr id="3" name="TextBox 2">
            <a:extLst>
              <a:ext uri="{FF2B5EF4-FFF2-40B4-BE49-F238E27FC236}">
                <a16:creationId xmlns:a16="http://schemas.microsoft.com/office/drawing/2014/main" id="{A4BFCCA9-086E-2F91-CCF9-391280DDFF04}"/>
              </a:ext>
            </a:extLst>
          </p:cNvPr>
          <p:cNvSpPr txBox="1"/>
          <p:nvPr/>
        </p:nvSpPr>
        <p:spPr>
          <a:xfrm>
            <a:off x="283464" y="969264"/>
            <a:ext cx="5812536" cy="3539430"/>
          </a:xfrm>
          <a:prstGeom prst="rect">
            <a:avLst/>
          </a:prstGeom>
          <a:noFill/>
        </p:spPr>
        <p:txBody>
          <a:bodyPr wrap="square" rtlCol="0">
            <a:spAutoFit/>
          </a:bodyPr>
          <a:lstStyle/>
          <a:p>
            <a:r>
              <a:rPr lang="en-US" sz="2800" dirty="0">
                <a:solidFill>
                  <a:schemeClr val="bg1"/>
                </a:solidFill>
              </a:rPr>
              <a:t>Weak s-process</a:t>
            </a:r>
          </a:p>
          <a:p>
            <a:endParaRPr lang="en-US" sz="2800" dirty="0">
              <a:solidFill>
                <a:schemeClr val="bg1"/>
              </a:solidFill>
            </a:endParaRPr>
          </a:p>
          <a:p>
            <a:r>
              <a:rPr lang="en-US" sz="2800" dirty="0">
                <a:solidFill>
                  <a:schemeClr val="bg1"/>
                </a:solidFill>
              </a:rPr>
              <a:t>Core helium burning T ~ 0.3 GK</a:t>
            </a:r>
          </a:p>
          <a:p>
            <a:endParaRPr lang="en-US" sz="2800" dirty="0">
              <a:solidFill>
                <a:schemeClr val="bg1"/>
              </a:solidFill>
            </a:endParaRPr>
          </a:p>
          <a:p>
            <a:r>
              <a:rPr lang="en-US" sz="2800" dirty="0">
                <a:solidFill>
                  <a:schemeClr val="bg1"/>
                </a:solidFill>
              </a:rPr>
              <a:t>Shell carbon burning T ~ 1 GK</a:t>
            </a:r>
          </a:p>
          <a:p>
            <a:endParaRPr lang="en-US" sz="2800" dirty="0">
              <a:solidFill>
                <a:schemeClr val="bg1"/>
              </a:solidFill>
            </a:endParaRPr>
          </a:p>
          <a:p>
            <a:r>
              <a:rPr lang="en-US" sz="2800" dirty="0">
                <a:solidFill>
                  <a:schemeClr val="bg1"/>
                </a:solidFill>
              </a:rPr>
              <a:t>Both regions dominated by </a:t>
            </a:r>
            <a:r>
              <a:rPr lang="en-US" sz="2800" baseline="30000" dirty="0">
                <a:solidFill>
                  <a:schemeClr val="bg1"/>
                </a:solidFill>
              </a:rPr>
              <a:t>22</a:t>
            </a:r>
            <a:r>
              <a:rPr lang="en-US" sz="2800" dirty="0">
                <a:solidFill>
                  <a:schemeClr val="bg1"/>
                </a:solidFill>
              </a:rPr>
              <a:t>Ne(</a:t>
            </a:r>
            <a:r>
              <a:rPr lang="el-GR" sz="2800" dirty="0">
                <a:solidFill>
                  <a:schemeClr val="bg1"/>
                </a:solidFill>
              </a:rPr>
              <a:t>α</a:t>
            </a:r>
            <a:r>
              <a:rPr lang="en-US" sz="2800" dirty="0">
                <a:solidFill>
                  <a:schemeClr val="bg1"/>
                </a:solidFill>
              </a:rPr>
              <a:t>,n)</a:t>
            </a:r>
          </a:p>
        </p:txBody>
      </p:sp>
      <p:pic>
        <p:nvPicPr>
          <p:cNvPr id="5" name="Picture 4">
            <a:extLst>
              <a:ext uri="{FF2B5EF4-FFF2-40B4-BE49-F238E27FC236}">
                <a16:creationId xmlns:a16="http://schemas.microsoft.com/office/drawing/2014/main" id="{883904BE-25DC-C503-FFC1-2B63CFC781CE}"/>
              </a:ext>
            </a:extLst>
          </p:cNvPr>
          <p:cNvPicPr>
            <a:picLocks noChangeAspect="1"/>
          </p:cNvPicPr>
          <p:nvPr/>
        </p:nvPicPr>
        <p:blipFill>
          <a:blip r:embed="rId2"/>
          <a:stretch>
            <a:fillRect/>
          </a:stretch>
        </p:blipFill>
        <p:spPr>
          <a:xfrm>
            <a:off x="5536506" y="696293"/>
            <a:ext cx="3170737" cy="3393015"/>
          </a:xfrm>
          <a:prstGeom prst="rect">
            <a:avLst/>
          </a:prstGeom>
        </p:spPr>
      </p:pic>
      <p:pic>
        <p:nvPicPr>
          <p:cNvPr id="7" name="Picture 6">
            <a:extLst>
              <a:ext uri="{FF2B5EF4-FFF2-40B4-BE49-F238E27FC236}">
                <a16:creationId xmlns:a16="http://schemas.microsoft.com/office/drawing/2014/main" id="{8B6E52A0-E960-CD08-56B4-8D3B6C11C098}"/>
              </a:ext>
            </a:extLst>
          </p:cNvPr>
          <p:cNvPicPr>
            <a:picLocks noChangeAspect="1"/>
          </p:cNvPicPr>
          <p:nvPr/>
        </p:nvPicPr>
        <p:blipFill>
          <a:blip r:embed="rId3"/>
          <a:stretch>
            <a:fillRect/>
          </a:stretch>
        </p:blipFill>
        <p:spPr>
          <a:xfrm>
            <a:off x="8871324" y="3205211"/>
            <a:ext cx="3170737" cy="3427291"/>
          </a:xfrm>
          <a:prstGeom prst="rect">
            <a:avLst/>
          </a:prstGeom>
        </p:spPr>
      </p:pic>
    </p:spTree>
    <p:extLst>
      <p:ext uri="{BB962C8B-B14F-4D97-AF65-F5344CB8AC3E}">
        <p14:creationId xmlns:p14="http://schemas.microsoft.com/office/powerpoint/2010/main" val="204695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DDD051-4D12-2337-698F-6C6124DEC51D}"/>
              </a:ext>
            </a:extLst>
          </p:cNvPr>
          <p:cNvSpPr txBox="1"/>
          <p:nvPr/>
        </p:nvSpPr>
        <p:spPr>
          <a:xfrm>
            <a:off x="1374488" y="86627"/>
            <a:ext cx="6718433" cy="707886"/>
          </a:xfrm>
          <a:prstGeom prst="rect">
            <a:avLst/>
          </a:prstGeom>
          <a:noFill/>
        </p:spPr>
        <p:txBody>
          <a:bodyPr wrap="square" rtlCol="0">
            <a:spAutoFit/>
          </a:bodyPr>
          <a:lstStyle/>
          <a:p>
            <a:r>
              <a:rPr lang="en-US" sz="4000" baseline="30000" dirty="0">
                <a:solidFill>
                  <a:schemeClr val="bg1"/>
                </a:solidFill>
              </a:rPr>
              <a:t>22</a:t>
            </a:r>
            <a:r>
              <a:rPr lang="en-US" sz="4000" dirty="0">
                <a:solidFill>
                  <a:schemeClr val="bg1"/>
                </a:solidFill>
              </a:rPr>
              <a:t>Ne + </a:t>
            </a:r>
            <a:r>
              <a:rPr lang="el-GR" sz="4000" dirty="0">
                <a:solidFill>
                  <a:schemeClr val="bg1"/>
                </a:solidFill>
              </a:rPr>
              <a:t>α</a:t>
            </a:r>
            <a:r>
              <a:rPr lang="en-US" sz="4000" dirty="0">
                <a:solidFill>
                  <a:schemeClr val="bg1"/>
                </a:solidFill>
              </a:rPr>
              <a:t> fusion</a:t>
            </a:r>
            <a:endParaRPr lang="en-GB" sz="4000" baseline="30000" dirty="0">
              <a:solidFill>
                <a:schemeClr val="bg1"/>
              </a:solidFill>
            </a:endParaRPr>
          </a:p>
        </p:txBody>
      </p:sp>
      <p:sp>
        <p:nvSpPr>
          <p:cNvPr id="3" name="TextBox 2">
            <a:extLst>
              <a:ext uri="{FF2B5EF4-FFF2-40B4-BE49-F238E27FC236}">
                <a16:creationId xmlns:a16="http://schemas.microsoft.com/office/drawing/2014/main" id="{0BB8626C-EEAA-857C-81C8-8246EF03A723}"/>
              </a:ext>
            </a:extLst>
          </p:cNvPr>
          <p:cNvSpPr txBox="1"/>
          <p:nvPr/>
        </p:nvSpPr>
        <p:spPr>
          <a:xfrm>
            <a:off x="283464" y="969264"/>
            <a:ext cx="5812536" cy="4832092"/>
          </a:xfrm>
          <a:prstGeom prst="rect">
            <a:avLst/>
          </a:prstGeom>
          <a:noFill/>
        </p:spPr>
        <p:txBody>
          <a:bodyPr wrap="square" rtlCol="0">
            <a:spAutoFit/>
          </a:bodyPr>
          <a:lstStyle/>
          <a:p>
            <a:r>
              <a:rPr lang="en-US" sz="2800" dirty="0">
                <a:solidFill>
                  <a:schemeClr val="bg1"/>
                </a:solidFill>
              </a:rPr>
              <a:t>Two exit channels – neutron and </a:t>
            </a:r>
            <a:r>
              <a:rPr lang="el-GR" sz="2800" dirty="0">
                <a:solidFill>
                  <a:schemeClr val="bg1"/>
                </a:solidFill>
              </a:rPr>
              <a:t>γ</a:t>
            </a:r>
            <a:endParaRPr lang="en-US" sz="2800" dirty="0">
              <a:solidFill>
                <a:schemeClr val="bg1"/>
              </a:solidFill>
            </a:endParaRPr>
          </a:p>
          <a:p>
            <a:endParaRPr lang="en-US" sz="2800" dirty="0">
              <a:solidFill>
                <a:schemeClr val="bg1"/>
              </a:solidFill>
            </a:endParaRPr>
          </a:p>
          <a:p>
            <a:r>
              <a:rPr lang="en-US" sz="2800" dirty="0">
                <a:solidFill>
                  <a:schemeClr val="bg1"/>
                </a:solidFill>
              </a:rPr>
              <a:t>Efficacy of s-process depends on how much </a:t>
            </a:r>
            <a:r>
              <a:rPr lang="en-US" sz="2800" baseline="30000" dirty="0">
                <a:solidFill>
                  <a:schemeClr val="bg1"/>
                </a:solidFill>
              </a:rPr>
              <a:t>22</a:t>
            </a:r>
            <a:r>
              <a:rPr lang="en-US" sz="2800" dirty="0">
                <a:solidFill>
                  <a:schemeClr val="bg1"/>
                </a:solidFill>
              </a:rPr>
              <a:t>Ne is consumed and produces neutrons</a:t>
            </a:r>
          </a:p>
          <a:p>
            <a:endParaRPr lang="en-US" sz="2800" dirty="0">
              <a:solidFill>
                <a:schemeClr val="bg1"/>
              </a:solidFill>
            </a:endParaRPr>
          </a:p>
          <a:p>
            <a:r>
              <a:rPr lang="en-US" sz="2800" dirty="0">
                <a:solidFill>
                  <a:schemeClr val="bg1"/>
                </a:solidFill>
              </a:rPr>
              <a:t>Stronger </a:t>
            </a:r>
            <a:r>
              <a:rPr lang="en-US" sz="2800" baseline="30000" dirty="0">
                <a:solidFill>
                  <a:schemeClr val="bg1"/>
                </a:solidFill>
              </a:rPr>
              <a:t>22</a:t>
            </a:r>
            <a:r>
              <a:rPr lang="en-US" sz="2800" dirty="0">
                <a:solidFill>
                  <a:schemeClr val="bg1"/>
                </a:solidFill>
              </a:rPr>
              <a:t>Ne(</a:t>
            </a:r>
            <a:r>
              <a:rPr lang="el-GR" sz="2800" dirty="0">
                <a:solidFill>
                  <a:schemeClr val="bg1"/>
                </a:solidFill>
              </a:rPr>
              <a:t>α</a:t>
            </a:r>
            <a:r>
              <a:rPr lang="en-US" sz="2800" dirty="0">
                <a:solidFill>
                  <a:schemeClr val="bg1"/>
                </a:solidFill>
              </a:rPr>
              <a:t>,</a:t>
            </a:r>
            <a:r>
              <a:rPr lang="el-GR" sz="2800" dirty="0">
                <a:solidFill>
                  <a:schemeClr val="bg1"/>
                </a:solidFill>
              </a:rPr>
              <a:t>γ</a:t>
            </a:r>
            <a:r>
              <a:rPr lang="en-US" sz="2800" dirty="0">
                <a:solidFill>
                  <a:schemeClr val="bg1"/>
                </a:solidFill>
              </a:rPr>
              <a:t>) in He burning = less s-process</a:t>
            </a:r>
          </a:p>
          <a:p>
            <a:endParaRPr lang="en-US" sz="2800" dirty="0">
              <a:solidFill>
                <a:schemeClr val="bg1"/>
              </a:solidFill>
            </a:endParaRPr>
          </a:p>
          <a:p>
            <a:r>
              <a:rPr lang="en-US" sz="2800" dirty="0">
                <a:solidFill>
                  <a:schemeClr val="bg1"/>
                </a:solidFill>
              </a:rPr>
              <a:t>Carbon burning: </a:t>
            </a:r>
            <a:r>
              <a:rPr lang="en-US" sz="2800" baseline="30000" dirty="0">
                <a:solidFill>
                  <a:schemeClr val="bg1"/>
                </a:solidFill>
              </a:rPr>
              <a:t>22</a:t>
            </a:r>
            <a:r>
              <a:rPr lang="en-US" sz="2800" dirty="0">
                <a:solidFill>
                  <a:schemeClr val="bg1"/>
                </a:solidFill>
              </a:rPr>
              <a:t>Ne(p,</a:t>
            </a:r>
            <a:r>
              <a:rPr lang="el-GR" sz="2800" dirty="0">
                <a:solidFill>
                  <a:schemeClr val="bg1"/>
                </a:solidFill>
              </a:rPr>
              <a:t>γ</a:t>
            </a:r>
            <a:r>
              <a:rPr lang="en-US" sz="2800" dirty="0">
                <a:solidFill>
                  <a:schemeClr val="bg1"/>
                </a:solidFill>
              </a:rPr>
              <a:t>) removes </a:t>
            </a:r>
            <a:r>
              <a:rPr lang="en-US" sz="2800" baseline="30000" dirty="0">
                <a:solidFill>
                  <a:schemeClr val="bg1"/>
                </a:solidFill>
              </a:rPr>
              <a:t>22</a:t>
            </a:r>
            <a:r>
              <a:rPr lang="en-US" sz="2800" dirty="0">
                <a:solidFill>
                  <a:schemeClr val="bg1"/>
                </a:solidFill>
              </a:rPr>
              <a:t>Ne, </a:t>
            </a:r>
            <a:r>
              <a:rPr lang="en-US" sz="2800" baseline="30000" dirty="0">
                <a:solidFill>
                  <a:schemeClr val="bg1"/>
                </a:solidFill>
              </a:rPr>
              <a:t>22</a:t>
            </a:r>
            <a:r>
              <a:rPr lang="en-US" sz="2800" dirty="0">
                <a:solidFill>
                  <a:schemeClr val="bg1"/>
                </a:solidFill>
              </a:rPr>
              <a:t>Ne(</a:t>
            </a:r>
            <a:r>
              <a:rPr lang="el-GR" sz="2800" dirty="0">
                <a:solidFill>
                  <a:schemeClr val="bg1"/>
                </a:solidFill>
              </a:rPr>
              <a:t>α</a:t>
            </a:r>
            <a:r>
              <a:rPr lang="en-US" sz="2800" dirty="0">
                <a:solidFill>
                  <a:schemeClr val="bg1"/>
                </a:solidFill>
              </a:rPr>
              <a:t>,</a:t>
            </a:r>
            <a:r>
              <a:rPr lang="el-GR" sz="2800" dirty="0">
                <a:solidFill>
                  <a:schemeClr val="bg1"/>
                </a:solidFill>
              </a:rPr>
              <a:t>γ</a:t>
            </a:r>
            <a:r>
              <a:rPr lang="en-US" sz="2800" dirty="0">
                <a:solidFill>
                  <a:schemeClr val="bg1"/>
                </a:solidFill>
              </a:rPr>
              <a:t>) is negligible  </a:t>
            </a:r>
          </a:p>
        </p:txBody>
      </p:sp>
      <p:pic>
        <p:nvPicPr>
          <p:cNvPr id="5" name="Picture 4" descr="A diagram of a chemical reaction&#10;&#10;AI-generated content may be incorrect.">
            <a:extLst>
              <a:ext uri="{FF2B5EF4-FFF2-40B4-BE49-F238E27FC236}">
                <a16:creationId xmlns:a16="http://schemas.microsoft.com/office/drawing/2014/main" id="{4FC59A61-B5D8-A7B8-EE6F-FFA5ACE03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691" y="1496007"/>
            <a:ext cx="5523848" cy="4548658"/>
          </a:xfrm>
          <a:prstGeom prst="rect">
            <a:avLst/>
          </a:prstGeom>
        </p:spPr>
      </p:pic>
    </p:spTree>
    <p:extLst>
      <p:ext uri="{BB962C8B-B14F-4D97-AF65-F5344CB8AC3E}">
        <p14:creationId xmlns:p14="http://schemas.microsoft.com/office/powerpoint/2010/main" val="62362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CB3E8-4F1B-539B-46C1-43E06548FF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366520-8B8A-B3C9-B07E-145810B2ECE9}"/>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Other important reactions</a:t>
            </a:r>
            <a:endParaRPr lang="en-GB" sz="4000" dirty="0">
              <a:solidFill>
                <a:schemeClr val="bg1"/>
              </a:solidFill>
            </a:endParaRPr>
          </a:p>
        </p:txBody>
      </p:sp>
      <p:sp>
        <p:nvSpPr>
          <p:cNvPr id="3" name="TextBox 2">
            <a:extLst>
              <a:ext uri="{FF2B5EF4-FFF2-40B4-BE49-F238E27FC236}">
                <a16:creationId xmlns:a16="http://schemas.microsoft.com/office/drawing/2014/main" id="{2291F2DB-0EED-0AA2-CAD8-23168E62B3EB}"/>
              </a:ext>
            </a:extLst>
          </p:cNvPr>
          <p:cNvSpPr txBox="1"/>
          <p:nvPr/>
        </p:nvSpPr>
        <p:spPr>
          <a:xfrm>
            <a:off x="283464" y="969264"/>
            <a:ext cx="5812536" cy="5406608"/>
          </a:xfrm>
          <a:prstGeom prst="rect">
            <a:avLst/>
          </a:prstGeom>
          <a:noFill/>
        </p:spPr>
        <p:txBody>
          <a:bodyPr wrap="square" rtlCol="0">
            <a:spAutoFit/>
          </a:bodyPr>
          <a:lstStyle/>
          <a:p>
            <a:r>
              <a:rPr lang="en-US" sz="2800" baseline="30000" dirty="0">
                <a:solidFill>
                  <a:schemeClr val="bg1"/>
                </a:solidFill>
              </a:rPr>
              <a:t>12</a:t>
            </a:r>
            <a:r>
              <a:rPr lang="en-US" sz="2800" dirty="0">
                <a:solidFill>
                  <a:schemeClr val="bg1"/>
                </a:solidFill>
              </a:rPr>
              <a:t>C(</a:t>
            </a:r>
            <a:r>
              <a:rPr lang="el-GR" sz="2800" dirty="0">
                <a:solidFill>
                  <a:schemeClr val="bg1"/>
                </a:solidFill>
              </a:rPr>
              <a:t>α</a:t>
            </a:r>
            <a:r>
              <a:rPr lang="en-US" sz="2800" dirty="0">
                <a:solidFill>
                  <a:schemeClr val="bg1"/>
                </a:solidFill>
              </a:rPr>
              <a:t>,</a:t>
            </a:r>
            <a:r>
              <a:rPr lang="el-GR" sz="2800" dirty="0">
                <a:solidFill>
                  <a:schemeClr val="bg1"/>
                </a:solidFill>
              </a:rPr>
              <a:t>γ</a:t>
            </a:r>
            <a:r>
              <a:rPr lang="en-US" sz="2800" dirty="0">
                <a:solidFill>
                  <a:schemeClr val="bg1"/>
                </a:solidFill>
              </a:rPr>
              <a:t>) – amount of </a:t>
            </a:r>
            <a:r>
              <a:rPr lang="en-US" sz="2800" baseline="30000" dirty="0">
                <a:solidFill>
                  <a:schemeClr val="bg1"/>
                </a:solidFill>
              </a:rPr>
              <a:t>12</a:t>
            </a:r>
            <a:r>
              <a:rPr lang="en-US" sz="2800" dirty="0">
                <a:solidFill>
                  <a:schemeClr val="bg1"/>
                </a:solidFill>
              </a:rPr>
              <a:t>C left</a:t>
            </a:r>
          </a:p>
          <a:p>
            <a:endParaRPr lang="en-US" sz="2800" baseline="30000" dirty="0">
              <a:solidFill>
                <a:schemeClr val="bg1"/>
              </a:solidFill>
            </a:endParaRPr>
          </a:p>
          <a:p>
            <a:r>
              <a:rPr lang="en-US" sz="2800" baseline="30000" dirty="0">
                <a:solidFill>
                  <a:schemeClr val="bg1"/>
                </a:solidFill>
              </a:rPr>
              <a:t>12</a:t>
            </a:r>
            <a:r>
              <a:rPr lang="en-US" sz="2800" dirty="0">
                <a:solidFill>
                  <a:schemeClr val="bg1"/>
                </a:solidFill>
              </a:rPr>
              <a:t>C+</a:t>
            </a:r>
            <a:r>
              <a:rPr lang="en-US" sz="2800" baseline="30000" dirty="0">
                <a:solidFill>
                  <a:schemeClr val="bg1"/>
                </a:solidFill>
              </a:rPr>
              <a:t>12</a:t>
            </a:r>
            <a:r>
              <a:rPr lang="en-US" sz="2800" dirty="0">
                <a:solidFill>
                  <a:schemeClr val="bg1"/>
                </a:solidFill>
              </a:rPr>
              <a:t>C burning of remaining </a:t>
            </a:r>
            <a:r>
              <a:rPr lang="en-US" sz="2800" baseline="30000" dirty="0">
                <a:solidFill>
                  <a:schemeClr val="bg1"/>
                </a:solidFill>
              </a:rPr>
              <a:t>12</a:t>
            </a:r>
            <a:r>
              <a:rPr lang="en-US" sz="2800" dirty="0">
                <a:solidFill>
                  <a:schemeClr val="bg1"/>
                </a:solidFill>
              </a:rPr>
              <a:t>C</a:t>
            </a:r>
          </a:p>
          <a:p>
            <a:endParaRPr lang="en-US" sz="2800" baseline="30000" dirty="0">
              <a:solidFill>
                <a:schemeClr val="bg1"/>
              </a:solidFill>
            </a:endParaRPr>
          </a:p>
          <a:p>
            <a:r>
              <a:rPr lang="en-US" sz="2800" dirty="0">
                <a:solidFill>
                  <a:schemeClr val="bg1"/>
                </a:solidFill>
              </a:rPr>
              <a:t>Making light ions – </a:t>
            </a:r>
            <a:r>
              <a:rPr lang="el-GR" sz="2800" dirty="0">
                <a:solidFill>
                  <a:schemeClr val="bg1"/>
                </a:solidFill>
              </a:rPr>
              <a:t>α</a:t>
            </a:r>
            <a:r>
              <a:rPr lang="en-US" sz="2800" dirty="0">
                <a:solidFill>
                  <a:schemeClr val="bg1"/>
                </a:solidFill>
              </a:rPr>
              <a:t> vs proton production matters</a:t>
            </a:r>
          </a:p>
          <a:p>
            <a:endParaRPr lang="en-US" sz="2800" dirty="0">
              <a:solidFill>
                <a:schemeClr val="bg1"/>
              </a:solidFill>
            </a:endParaRPr>
          </a:p>
          <a:p>
            <a:r>
              <a:rPr lang="en-US" sz="2800" dirty="0">
                <a:solidFill>
                  <a:schemeClr val="bg1"/>
                </a:solidFill>
              </a:rPr>
              <a:t>More protons – make </a:t>
            </a:r>
            <a:r>
              <a:rPr lang="en-US" sz="2800" baseline="30000" dirty="0">
                <a:solidFill>
                  <a:schemeClr val="bg1"/>
                </a:solidFill>
              </a:rPr>
              <a:t>13</a:t>
            </a:r>
            <a:r>
              <a:rPr lang="en-US" sz="2800" dirty="0">
                <a:solidFill>
                  <a:schemeClr val="bg1"/>
                </a:solidFill>
              </a:rPr>
              <a:t>C via </a:t>
            </a:r>
            <a:r>
              <a:rPr lang="en-US" sz="2800" baseline="30000" dirty="0">
                <a:solidFill>
                  <a:schemeClr val="bg1"/>
                </a:solidFill>
              </a:rPr>
              <a:t>13</a:t>
            </a:r>
            <a:r>
              <a:rPr lang="en-US" sz="2800" dirty="0">
                <a:solidFill>
                  <a:schemeClr val="bg1"/>
                </a:solidFill>
              </a:rPr>
              <a:t>N but higher temperatures cause </a:t>
            </a:r>
            <a:r>
              <a:rPr lang="en-US" sz="2800" baseline="30000" dirty="0">
                <a:solidFill>
                  <a:schemeClr val="bg1"/>
                </a:solidFill>
              </a:rPr>
              <a:t>13</a:t>
            </a:r>
            <a:r>
              <a:rPr lang="en-US" sz="2800" dirty="0">
                <a:solidFill>
                  <a:schemeClr val="bg1"/>
                </a:solidFill>
              </a:rPr>
              <a:t>N(</a:t>
            </a:r>
            <a:r>
              <a:rPr lang="el-GR" sz="2800" dirty="0">
                <a:solidFill>
                  <a:schemeClr val="bg1"/>
                </a:solidFill>
              </a:rPr>
              <a:t>γ</a:t>
            </a:r>
            <a:r>
              <a:rPr lang="en-US" sz="2800" dirty="0">
                <a:solidFill>
                  <a:schemeClr val="bg1"/>
                </a:solidFill>
              </a:rPr>
              <a:t>,p) to beat beta decay</a:t>
            </a:r>
          </a:p>
          <a:p>
            <a:endParaRPr lang="en-US" sz="2800" dirty="0">
              <a:solidFill>
                <a:schemeClr val="bg1"/>
              </a:solidFill>
            </a:endParaRPr>
          </a:p>
          <a:p>
            <a:r>
              <a:rPr lang="en-US" sz="2800" dirty="0">
                <a:solidFill>
                  <a:schemeClr val="bg1"/>
                </a:solidFill>
              </a:rPr>
              <a:t>More </a:t>
            </a:r>
            <a:r>
              <a:rPr lang="el-GR" sz="2800" dirty="0">
                <a:solidFill>
                  <a:schemeClr val="bg1"/>
                </a:solidFill>
              </a:rPr>
              <a:t>α</a:t>
            </a:r>
            <a:r>
              <a:rPr lang="en-US" sz="2800" dirty="0">
                <a:solidFill>
                  <a:schemeClr val="bg1"/>
                </a:solidFill>
              </a:rPr>
              <a:t>s – more </a:t>
            </a:r>
            <a:r>
              <a:rPr lang="en-US" sz="2800" baseline="30000" dirty="0">
                <a:solidFill>
                  <a:schemeClr val="bg1"/>
                </a:solidFill>
              </a:rPr>
              <a:t>13</a:t>
            </a:r>
            <a:r>
              <a:rPr lang="en-US" sz="2800" dirty="0">
                <a:solidFill>
                  <a:schemeClr val="bg1"/>
                </a:solidFill>
              </a:rPr>
              <a:t>C(</a:t>
            </a:r>
            <a:r>
              <a:rPr lang="el-GR" sz="2800" dirty="0">
                <a:solidFill>
                  <a:schemeClr val="bg1"/>
                </a:solidFill>
              </a:rPr>
              <a:t>α</a:t>
            </a:r>
            <a:r>
              <a:rPr lang="en-US" sz="2800" dirty="0">
                <a:solidFill>
                  <a:schemeClr val="bg1"/>
                </a:solidFill>
              </a:rPr>
              <a:t>,n) and </a:t>
            </a:r>
            <a:r>
              <a:rPr lang="en-US" sz="2800" baseline="30000" dirty="0">
                <a:solidFill>
                  <a:schemeClr val="bg1"/>
                </a:solidFill>
              </a:rPr>
              <a:t>22</a:t>
            </a:r>
            <a:r>
              <a:rPr lang="en-US" sz="2800" dirty="0">
                <a:solidFill>
                  <a:schemeClr val="bg1"/>
                </a:solidFill>
              </a:rPr>
              <a:t>Ne(</a:t>
            </a:r>
            <a:r>
              <a:rPr lang="el-GR" sz="2800" dirty="0">
                <a:solidFill>
                  <a:schemeClr val="bg1"/>
                </a:solidFill>
              </a:rPr>
              <a:t>α</a:t>
            </a:r>
            <a:r>
              <a:rPr lang="en-US" sz="2800" dirty="0">
                <a:solidFill>
                  <a:schemeClr val="bg1"/>
                </a:solidFill>
              </a:rPr>
              <a:t>,n) is possible</a:t>
            </a:r>
          </a:p>
        </p:txBody>
      </p:sp>
      <p:pic>
        <p:nvPicPr>
          <p:cNvPr id="5" name="Picture 4">
            <a:extLst>
              <a:ext uri="{FF2B5EF4-FFF2-40B4-BE49-F238E27FC236}">
                <a16:creationId xmlns:a16="http://schemas.microsoft.com/office/drawing/2014/main" id="{0CEDA5A1-4177-F7E4-7307-0EB45FF89EB3}"/>
              </a:ext>
            </a:extLst>
          </p:cNvPr>
          <p:cNvPicPr>
            <a:picLocks noChangeAspect="1"/>
          </p:cNvPicPr>
          <p:nvPr/>
        </p:nvPicPr>
        <p:blipFill>
          <a:blip r:embed="rId2"/>
          <a:stretch>
            <a:fillRect/>
          </a:stretch>
        </p:blipFill>
        <p:spPr>
          <a:xfrm>
            <a:off x="6927771" y="940389"/>
            <a:ext cx="4477375" cy="3829584"/>
          </a:xfrm>
          <a:prstGeom prst="rect">
            <a:avLst/>
          </a:prstGeom>
        </p:spPr>
      </p:pic>
    </p:spTree>
    <p:extLst>
      <p:ext uri="{BB962C8B-B14F-4D97-AF65-F5344CB8AC3E}">
        <p14:creationId xmlns:p14="http://schemas.microsoft.com/office/powerpoint/2010/main" val="170053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9360E-20DD-6A67-BCE4-E4339C4BA10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A0FECFD-81A8-9646-7D7D-6371CBF63F54}"/>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The weak s-process</a:t>
            </a:r>
            <a:endParaRPr lang="en-GB" sz="4000" dirty="0">
              <a:solidFill>
                <a:schemeClr val="bg1"/>
              </a:solidFill>
            </a:endParaRPr>
          </a:p>
        </p:txBody>
      </p:sp>
      <p:sp>
        <p:nvSpPr>
          <p:cNvPr id="3" name="TextBox 2">
            <a:extLst>
              <a:ext uri="{FF2B5EF4-FFF2-40B4-BE49-F238E27FC236}">
                <a16:creationId xmlns:a16="http://schemas.microsoft.com/office/drawing/2014/main" id="{0DF86E74-230F-48A8-767A-A1F787ABC60B}"/>
              </a:ext>
            </a:extLst>
          </p:cNvPr>
          <p:cNvSpPr txBox="1"/>
          <p:nvPr/>
        </p:nvSpPr>
        <p:spPr>
          <a:xfrm>
            <a:off x="283464" y="969264"/>
            <a:ext cx="5812536" cy="5262979"/>
          </a:xfrm>
          <a:prstGeom prst="rect">
            <a:avLst/>
          </a:prstGeom>
          <a:noFill/>
        </p:spPr>
        <p:txBody>
          <a:bodyPr wrap="square" rtlCol="0">
            <a:spAutoFit/>
          </a:bodyPr>
          <a:lstStyle/>
          <a:p>
            <a:r>
              <a:rPr lang="en-US" sz="2800" dirty="0">
                <a:solidFill>
                  <a:schemeClr val="bg1"/>
                </a:solidFill>
              </a:rPr>
              <a:t>Nuclear uncertainties</a:t>
            </a:r>
          </a:p>
          <a:p>
            <a:endParaRPr lang="en-US" sz="2800" dirty="0">
              <a:solidFill>
                <a:schemeClr val="bg1"/>
              </a:solidFill>
            </a:endParaRPr>
          </a:p>
          <a:p>
            <a:r>
              <a:rPr lang="en-US" sz="2800" dirty="0">
                <a:solidFill>
                  <a:schemeClr val="bg1"/>
                </a:solidFill>
              </a:rPr>
              <a:t>Changing (n,</a:t>
            </a:r>
            <a:r>
              <a:rPr lang="el-GR" sz="2800" dirty="0">
                <a:solidFill>
                  <a:schemeClr val="bg1"/>
                </a:solidFill>
              </a:rPr>
              <a:t>γ</a:t>
            </a:r>
            <a:r>
              <a:rPr lang="en-US" sz="2800" dirty="0">
                <a:solidFill>
                  <a:schemeClr val="bg1"/>
                </a:solidFill>
              </a:rPr>
              <a:t>) rates changes abundances (as expected)</a:t>
            </a:r>
          </a:p>
          <a:p>
            <a:endParaRPr lang="en-US" sz="2800" dirty="0">
              <a:solidFill>
                <a:schemeClr val="bg1"/>
              </a:solidFill>
            </a:endParaRPr>
          </a:p>
          <a:p>
            <a:r>
              <a:rPr lang="en-US" sz="2800" dirty="0">
                <a:solidFill>
                  <a:schemeClr val="bg1"/>
                </a:solidFill>
              </a:rPr>
              <a:t>These plots are updates abundances following updated (n,</a:t>
            </a:r>
            <a:r>
              <a:rPr lang="el-GR" sz="2800" dirty="0">
                <a:solidFill>
                  <a:schemeClr val="bg1"/>
                </a:solidFill>
              </a:rPr>
              <a:t> γ</a:t>
            </a:r>
            <a:r>
              <a:rPr lang="en-US" sz="2800" dirty="0">
                <a:solidFill>
                  <a:schemeClr val="bg1"/>
                </a:solidFill>
              </a:rPr>
              <a:t>) rates between two different evaluations</a:t>
            </a:r>
          </a:p>
          <a:p>
            <a:endParaRPr lang="en-US" sz="2800" dirty="0">
              <a:solidFill>
                <a:schemeClr val="bg1"/>
              </a:solidFill>
            </a:endParaRPr>
          </a:p>
          <a:p>
            <a:r>
              <a:rPr lang="en-US" sz="2800" dirty="0">
                <a:solidFill>
                  <a:schemeClr val="bg1"/>
                </a:solidFill>
              </a:rPr>
              <a:t>Note the overall trend changes and also particular spikes/dips</a:t>
            </a:r>
          </a:p>
        </p:txBody>
      </p:sp>
      <p:pic>
        <p:nvPicPr>
          <p:cNvPr id="5" name="Picture 4">
            <a:extLst>
              <a:ext uri="{FF2B5EF4-FFF2-40B4-BE49-F238E27FC236}">
                <a16:creationId xmlns:a16="http://schemas.microsoft.com/office/drawing/2014/main" id="{CBCB136B-3D68-E971-7CDE-8C0BD46D5E53}"/>
              </a:ext>
            </a:extLst>
          </p:cNvPr>
          <p:cNvPicPr>
            <a:picLocks noChangeAspect="1"/>
          </p:cNvPicPr>
          <p:nvPr/>
        </p:nvPicPr>
        <p:blipFill>
          <a:blip r:embed="rId2"/>
          <a:stretch>
            <a:fillRect/>
          </a:stretch>
        </p:blipFill>
        <p:spPr>
          <a:xfrm>
            <a:off x="6265863" y="336883"/>
            <a:ext cx="4235299" cy="6029362"/>
          </a:xfrm>
          <a:prstGeom prst="rect">
            <a:avLst/>
          </a:prstGeom>
        </p:spPr>
      </p:pic>
      <p:sp>
        <p:nvSpPr>
          <p:cNvPr id="6" name="TextBox 5">
            <a:extLst>
              <a:ext uri="{FF2B5EF4-FFF2-40B4-BE49-F238E27FC236}">
                <a16:creationId xmlns:a16="http://schemas.microsoft.com/office/drawing/2014/main" id="{D8D5D31E-88D8-1ED2-D765-837209AB0306}"/>
              </a:ext>
            </a:extLst>
          </p:cNvPr>
          <p:cNvSpPr txBox="1"/>
          <p:nvPr/>
        </p:nvSpPr>
        <p:spPr>
          <a:xfrm>
            <a:off x="8884118" y="1049154"/>
            <a:ext cx="1434164" cy="523220"/>
          </a:xfrm>
          <a:prstGeom prst="rect">
            <a:avLst/>
          </a:prstGeom>
          <a:noFill/>
        </p:spPr>
        <p:txBody>
          <a:bodyPr wrap="square" rtlCol="0">
            <a:spAutoFit/>
          </a:bodyPr>
          <a:lstStyle/>
          <a:p>
            <a:r>
              <a:rPr lang="en-US" dirty="0"/>
              <a:t>End of He burning</a:t>
            </a:r>
            <a:endParaRPr lang="en-GB" dirty="0"/>
          </a:p>
        </p:txBody>
      </p:sp>
      <p:sp>
        <p:nvSpPr>
          <p:cNvPr id="7" name="TextBox 6">
            <a:extLst>
              <a:ext uri="{FF2B5EF4-FFF2-40B4-BE49-F238E27FC236}">
                <a16:creationId xmlns:a16="http://schemas.microsoft.com/office/drawing/2014/main" id="{D03393C5-AE18-7D70-9A88-215F2BB88B98}"/>
              </a:ext>
            </a:extLst>
          </p:cNvPr>
          <p:cNvSpPr txBox="1"/>
          <p:nvPr/>
        </p:nvSpPr>
        <p:spPr>
          <a:xfrm>
            <a:off x="9066998" y="4002506"/>
            <a:ext cx="1434164" cy="523220"/>
          </a:xfrm>
          <a:prstGeom prst="rect">
            <a:avLst/>
          </a:prstGeom>
          <a:noFill/>
        </p:spPr>
        <p:txBody>
          <a:bodyPr wrap="square" rtlCol="0">
            <a:spAutoFit/>
          </a:bodyPr>
          <a:lstStyle/>
          <a:p>
            <a:r>
              <a:rPr lang="en-US" dirty="0"/>
              <a:t>End of C burning</a:t>
            </a:r>
            <a:endParaRPr lang="en-GB" dirty="0"/>
          </a:p>
        </p:txBody>
      </p:sp>
    </p:spTree>
    <p:extLst>
      <p:ext uri="{BB962C8B-B14F-4D97-AF65-F5344CB8AC3E}">
        <p14:creationId xmlns:p14="http://schemas.microsoft.com/office/powerpoint/2010/main" val="241709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3EBE6-5C54-A1C2-2B27-1527462A0A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D79E38-34BF-1EB9-84BC-C607B555E167}"/>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The weak s-process</a:t>
            </a:r>
            <a:endParaRPr lang="en-GB" sz="4000" dirty="0">
              <a:solidFill>
                <a:schemeClr val="bg1"/>
              </a:solidFill>
            </a:endParaRPr>
          </a:p>
        </p:txBody>
      </p:sp>
      <p:sp>
        <p:nvSpPr>
          <p:cNvPr id="3" name="TextBox 2">
            <a:extLst>
              <a:ext uri="{FF2B5EF4-FFF2-40B4-BE49-F238E27FC236}">
                <a16:creationId xmlns:a16="http://schemas.microsoft.com/office/drawing/2014/main" id="{80E76176-8384-464D-2427-80986D457D7A}"/>
              </a:ext>
            </a:extLst>
          </p:cNvPr>
          <p:cNvSpPr txBox="1"/>
          <p:nvPr/>
        </p:nvSpPr>
        <p:spPr>
          <a:xfrm>
            <a:off x="283464" y="969264"/>
            <a:ext cx="5812536" cy="4832092"/>
          </a:xfrm>
          <a:prstGeom prst="rect">
            <a:avLst/>
          </a:prstGeom>
          <a:noFill/>
        </p:spPr>
        <p:txBody>
          <a:bodyPr wrap="square" rtlCol="0">
            <a:spAutoFit/>
          </a:bodyPr>
          <a:lstStyle/>
          <a:p>
            <a:r>
              <a:rPr lang="en-US" sz="2800" dirty="0">
                <a:solidFill>
                  <a:schemeClr val="bg1"/>
                </a:solidFill>
              </a:rPr>
              <a:t>Nuclear uncertainties</a:t>
            </a:r>
          </a:p>
          <a:p>
            <a:endParaRPr lang="en-US" sz="2800" dirty="0">
              <a:solidFill>
                <a:schemeClr val="bg1"/>
              </a:solidFill>
            </a:endParaRPr>
          </a:p>
          <a:p>
            <a:r>
              <a:rPr lang="en-US" sz="2800" dirty="0">
                <a:solidFill>
                  <a:schemeClr val="bg1"/>
                </a:solidFill>
              </a:rPr>
              <a:t>Changing neutrons sources – notably </a:t>
            </a:r>
            <a:r>
              <a:rPr lang="en-US" sz="2800" baseline="30000" dirty="0">
                <a:solidFill>
                  <a:schemeClr val="bg1"/>
                </a:solidFill>
              </a:rPr>
              <a:t>22</a:t>
            </a:r>
            <a:r>
              <a:rPr lang="en-US" sz="2800" dirty="0">
                <a:solidFill>
                  <a:schemeClr val="bg1"/>
                </a:solidFill>
              </a:rPr>
              <a:t>Ne(</a:t>
            </a:r>
            <a:r>
              <a:rPr lang="el-GR" sz="2800" dirty="0">
                <a:solidFill>
                  <a:schemeClr val="bg1"/>
                </a:solidFill>
              </a:rPr>
              <a:t>α</a:t>
            </a:r>
            <a:r>
              <a:rPr lang="en-US" sz="2800" dirty="0">
                <a:solidFill>
                  <a:schemeClr val="bg1"/>
                </a:solidFill>
              </a:rPr>
              <a:t>,n)</a:t>
            </a:r>
            <a:r>
              <a:rPr lang="en-US" sz="2800" baseline="30000" dirty="0">
                <a:solidFill>
                  <a:schemeClr val="bg1"/>
                </a:solidFill>
              </a:rPr>
              <a:t>25</a:t>
            </a:r>
            <a:r>
              <a:rPr lang="en-US" sz="2800" dirty="0">
                <a:solidFill>
                  <a:schemeClr val="bg1"/>
                </a:solidFill>
              </a:rPr>
              <a:t>Mg for the weak s-process – matters a lot</a:t>
            </a:r>
          </a:p>
          <a:p>
            <a:endParaRPr lang="en-US" sz="2800" dirty="0">
              <a:solidFill>
                <a:schemeClr val="bg1"/>
              </a:solidFill>
            </a:endParaRPr>
          </a:p>
          <a:p>
            <a:r>
              <a:rPr lang="en-US" sz="2800" dirty="0">
                <a:solidFill>
                  <a:schemeClr val="bg1"/>
                </a:solidFill>
              </a:rPr>
              <a:t>Also things like neutron sink reactions (</a:t>
            </a:r>
            <a:r>
              <a:rPr lang="en-US" sz="2800" baseline="30000" dirty="0">
                <a:solidFill>
                  <a:schemeClr val="bg1"/>
                </a:solidFill>
              </a:rPr>
              <a:t>25</a:t>
            </a:r>
            <a:r>
              <a:rPr lang="en-US" sz="2800" dirty="0">
                <a:solidFill>
                  <a:schemeClr val="bg1"/>
                </a:solidFill>
              </a:rPr>
              <a:t>Mg(n,</a:t>
            </a:r>
            <a:r>
              <a:rPr lang="el-GR" sz="2800" dirty="0">
                <a:solidFill>
                  <a:schemeClr val="bg1"/>
                </a:solidFill>
              </a:rPr>
              <a:t>γ</a:t>
            </a:r>
            <a:r>
              <a:rPr lang="en-US" sz="2800" dirty="0">
                <a:solidFill>
                  <a:schemeClr val="bg1"/>
                </a:solidFill>
              </a:rPr>
              <a:t>)</a:t>
            </a:r>
            <a:r>
              <a:rPr lang="en-US" sz="2800" baseline="30000" dirty="0">
                <a:solidFill>
                  <a:schemeClr val="bg1"/>
                </a:solidFill>
              </a:rPr>
              <a:t>26</a:t>
            </a:r>
            <a:r>
              <a:rPr lang="en-US" sz="2800" dirty="0">
                <a:solidFill>
                  <a:schemeClr val="bg1"/>
                </a:solidFill>
              </a:rPr>
              <a:t>Mg is an important one)</a:t>
            </a:r>
          </a:p>
          <a:p>
            <a:endParaRPr lang="en-US" sz="2800" dirty="0">
              <a:solidFill>
                <a:schemeClr val="bg1"/>
              </a:solidFill>
            </a:endParaRPr>
          </a:p>
          <a:p>
            <a:endParaRPr lang="en-US" sz="2800" dirty="0">
              <a:solidFill>
                <a:schemeClr val="bg1"/>
              </a:solidFill>
            </a:endParaRPr>
          </a:p>
        </p:txBody>
      </p:sp>
      <p:pic>
        <p:nvPicPr>
          <p:cNvPr id="9" name="Picture 8">
            <a:extLst>
              <a:ext uri="{FF2B5EF4-FFF2-40B4-BE49-F238E27FC236}">
                <a16:creationId xmlns:a16="http://schemas.microsoft.com/office/drawing/2014/main" id="{ACB87D7E-DEB5-6B1C-E8EF-34E933061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060" y="1499405"/>
            <a:ext cx="6139261" cy="3216973"/>
          </a:xfrm>
          <a:prstGeom prst="rect">
            <a:avLst/>
          </a:prstGeom>
        </p:spPr>
      </p:pic>
      <p:sp>
        <p:nvSpPr>
          <p:cNvPr id="10" name="TextBox 9">
            <a:extLst>
              <a:ext uri="{FF2B5EF4-FFF2-40B4-BE49-F238E27FC236}">
                <a16:creationId xmlns:a16="http://schemas.microsoft.com/office/drawing/2014/main" id="{46B640B1-8833-FA5C-1445-FBD4DCA1951D}"/>
              </a:ext>
            </a:extLst>
          </p:cNvPr>
          <p:cNvSpPr txBox="1"/>
          <p:nvPr/>
        </p:nvSpPr>
        <p:spPr>
          <a:xfrm>
            <a:off x="6583680" y="1499405"/>
            <a:ext cx="3339966" cy="307777"/>
          </a:xfrm>
          <a:prstGeom prst="rect">
            <a:avLst/>
          </a:prstGeom>
          <a:noFill/>
        </p:spPr>
        <p:txBody>
          <a:bodyPr wrap="square" rtlCol="0">
            <a:spAutoFit/>
          </a:bodyPr>
          <a:lstStyle/>
          <a:p>
            <a:r>
              <a:rPr lang="en-US" dirty="0"/>
              <a:t>PA++ PRC 103 </a:t>
            </a:r>
            <a:r>
              <a:rPr lang="en-GB" dirty="0"/>
              <a:t>015805 </a:t>
            </a:r>
          </a:p>
        </p:txBody>
      </p:sp>
    </p:spTree>
    <p:extLst>
      <p:ext uri="{BB962C8B-B14F-4D97-AF65-F5344CB8AC3E}">
        <p14:creationId xmlns:p14="http://schemas.microsoft.com/office/powerpoint/2010/main" val="1984582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CF602-F0C5-9A7F-102B-F7B082B590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0C76675-52C8-3D79-396D-E1F6C7B32D06}"/>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The weak s-process</a:t>
            </a:r>
            <a:endParaRPr lang="en-GB" sz="4000" dirty="0">
              <a:solidFill>
                <a:schemeClr val="bg1"/>
              </a:solidFill>
            </a:endParaRPr>
          </a:p>
        </p:txBody>
      </p:sp>
      <p:sp>
        <p:nvSpPr>
          <p:cNvPr id="3" name="TextBox 2">
            <a:extLst>
              <a:ext uri="{FF2B5EF4-FFF2-40B4-BE49-F238E27FC236}">
                <a16:creationId xmlns:a16="http://schemas.microsoft.com/office/drawing/2014/main" id="{D35A847C-90A3-5360-BCE4-A535323DB478}"/>
              </a:ext>
            </a:extLst>
          </p:cNvPr>
          <p:cNvSpPr txBox="1"/>
          <p:nvPr/>
        </p:nvSpPr>
        <p:spPr>
          <a:xfrm>
            <a:off x="283464" y="969264"/>
            <a:ext cx="11908536" cy="2308324"/>
          </a:xfrm>
          <a:prstGeom prst="rect">
            <a:avLst/>
          </a:prstGeom>
          <a:noFill/>
        </p:spPr>
        <p:txBody>
          <a:bodyPr wrap="square" rtlCol="0">
            <a:spAutoFit/>
          </a:bodyPr>
          <a:lstStyle/>
          <a:p>
            <a:r>
              <a:rPr lang="en-US" sz="2400" dirty="0">
                <a:solidFill>
                  <a:schemeClr val="bg1"/>
                </a:solidFill>
              </a:rPr>
              <a:t>Astrophysical uncertainties</a:t>
            </a:r>
          </a:p>
          <a:p>
            <a:endParaRPr lang="en-US" sz="2400" dirty="0">
              <a:solidFill>
                <a:schemeClr val="bg1"/>
              </a:solidFill>
            </a:endParaRPr>
          </a:p>
          <a:p>
            <a:r>
              <a:rPr lang="en-US" sz="2400" dirty="0">
                <a:solidFill>
                  <a:schemeClr val="bg1"/>
                </a:solidFill>
              </a:rPr>
              <a:t>Mixing is a big one – descriptions of this are hard and computationally expensive (multizone, 3D models)</a:t>
            </a:r>
          </a:p>
          <a:p>
            <a:endParaRPr lang="en-US" sz="2400" dirty="0">
              <a:solidFill>
                <a:schemeClr val="bg1"/>
              </a:solidFill>
            </a:endParaRPr>
          </a:p>
          <a:p>
            <a:r>
              <a:rPr lang="en-US" sz="2400" dirty="0">
                <a:solidFill>
                  <a:schemeClr val="bg1"/>
                </a:solidFill>
              </a:rPr>
              <a:t>How much rotation and the origin?</a:t>
            </a:r>
          </a:p>
        </p:txBody>
      </p:sp>
      <p:pic>
        <p:nvPicPr>
          <p:cNvPr id="5" name="Picture 4" descr="A graph showing a number of numbers&#10;&#10;AI-generated content may be incorrect.">
            <a:extLst>
              <a:ext uri="{FF2B5EF4-FFF2-40B4-BE49-F238E27FC236}">
                <a16:creationId xmlns:a16="http://schemas.microsoft.com/office/drawing/2014/main" id="{2DF35AE8-92ED-9BE1-3EA1-4039B362F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617" y="3277587"/>
            <a:ext cx="8327280" cy="3513071"/>
          </a:xfrm>
          <a:prstGeom prst="rect">
            <a:avLst/>
          </a:prstGeom>
        </p:spPr>
      </p:pic>
      <p:sp>
        <p:nvSpPr>
          <p:cNvPr id="6" name="TextBox 5">
            <a:extLst>
              <a:ext uri="{FF2B5EF4-FFF2-40B4-BE49-F238E27FC236}">
                <a16:creationId xmlns:a16="http://schemas.microsoft.com/office/drawing/2014/main" id="{74F9A4D6-6459-FB46-8823-1167E72C1870}"/>
              </a:ext>
            </a:extLst>
          </p:cNvPr>
          <p:cNvSpPr txBox="1"/>
          <p:nvPr/>
        </p:nvSpPr>
        <p:spPr>
          <a:xfrm>
            <a:off x="6660682" y="4032985"/>
            <a:ext cx="2897204" cy="307777"/>
          </a:xfrm>
          <a:prstGeom prst="rect">
            <a:avLst/>
          </a:prstGeom>
          <a:noFill/>
        </p:spPr>
        <p:txBody>
          <a:bodyPr wrap="square" rtlCol="0">
            <a:spAutoFit/>
          </a:bodyPr>
          <a:lstStyle/>
          <a:p>
            <a:r>
              <a:rPr lang="en-US" dirty="0"/>
              <a:t>Frischknecht++ MNRAS 456 1803</a:t>
            </a:r>
            <a:endParaRPr lang="en-GB" dirty="0"/>
          </a:p>
        </p:txBody>
      </p:sp>
    </p:spTree>
    <p:extLst>
      <p:ext uri="{BB962C8B-B14F-4D97-AF65-F5344CB8AC3E}">
        <p14:creationId xmlns:p14="http://schemas.microsoft.com/office/powerpoint/2010/main" val="251534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572E3-A5F2-3C45-B298-CAA5ECB960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F2FADF-8E7D-8DFA-7A9E-8FC169ECA4F9}"/>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An “enhanced” s-process?</a:t>
            </a:r>
            <a:endParaRPr lang="en-GB" sz="4000" dirty="0">
              <a:solidFill>
                <a:schemeClr val="bg1"/>
              </a:solidFill>
            </a:endParaRPr>
          </a:p>
        </p:txBody>
      </p:sp>
      <p:sp>
        <p:nvSpPr>
          <p:cNvPr id="3" name="TextBox 2">
            <a:extLst>
              <a:ext uri="{FF2B5EF4-FFF2-40B4-BE49-F238E27FC236}">
                <a16:creationId xmlns:a16="http://schemas.microsoft.com/office/drawing/2014/main" id="{8CB6A749-1CF7-9D8D-2EB9-7756820A6949}"/>
              </a:ext>
            </a:extLst>
          </p:cNvPr>
          <p:cNvSpPr txBox="1"/>
          <p:nvPr/>
        </p:nvSpPr>
        <p:spPr>
          <a:xfrm>
            <a:off x="283464" y="969264"/>
            <a:ext cx="5812536" cy="4832092"/>
          </a:xfrm>
          <a:prstGeom prst="rect">
            <a:avLst/>
          </a:prstGeom>
          <a:noFill/>
        </p:spPr>
        <p:txBody>
          <a:bodyPr wrap="square" rtlCol="0">
            <a:spAutoFit/>
          </a:bodyPr>
          <a:lstStyle/>
          <a:p>
            <a:r>
              <a:rPr lang="en-US" sz="2800" dirty="0">
                <a:solidFill>
                  <a:schemeClr val="bg1"/>
                </a:solidFill>
              </a:rPr>
              <a:t>Rapidly rotating metal-poor massive stars may have another s-process</a:t>
            </a:r>
          </a:p>
          <a:p>
            <a:endParaRPr lang="en-US" sz="2800" dirty="0">
              <a:solidFill>
                <a:schemeClr val="bg1"/>
              </a:solidFill>
            </a:endParaRPr>
          </a:p>
          <a:p>
            <a:r>
              <a:rPr lang="en-US" sz="2800" dirty="0">
                <a:solidFill>
                  <a:schemeClr val="bg1"/>
                </a:solidFill>
              </a:rPr>
              <a:t>Rapidly rotating = mix </a:t>
            </a:r>
            <a:r>
              <a:rPr lang="en-US" sz="2800" baseline="30000" dirty="0">
                <a:solidFill>
                  <a:schemeClr val="bg1"/>
                </a:solidFill>
              </a:rPr>
              <a:t>13</a:t>
            </a:r>
            <a:r>
              <a:rPr lang="en-US" sz="2800" dirty="0">
                <a:solidFill>
                  <a:schemeClr val="bg1"/>
                </a:solidFill>
              </a:rPr>
              <a:t>C, </a:t>
            </a:r>
            <a:r>
              <a:rPr lang="en-US" sz="2800" baseline="30000" dirty="0">
                <a:solidFill>
                  <a:schemeClr val="bg1"/>
                </a:solidFill>
              </a:rPr>
              <a:t>14</a:t>
            </a:r>
            <a:r>
              <a:rPr lang="en-US" sz="2800" dirty="0">
                <a:solidFill>
                  <a:schemeClr val="bg1"/>
                </a:solidFill>
              </a:rPr>
              <a:t>N from H-burning shell into He-burning region</a:t>
            </a:r>
          </a:p>
          <a:p>
            <a:endParaRPr lang="en-US" sz="2800" dirty="0">
              <a:solidFill>
                <a:schemeClr val="bg1"/>
              </a:solidFill>
            </a:endParaRPr>
          </a:p>
          <a:p>
            <a:r>
              <a:rPr lang="en-US" sz="2800" dirty="0">
                <a:solidFill>
                  <a:schemeClr val="bg1"/>
                </a:solidFill>
              </a:rPr>
              <a:t>Metal-poor = capture on only a small number of seed nuclei so can make higher A elements</a:t>
            </a:r>
          </a:p>
        </p:txBody>
      </p:sp>
      <p:pic>
        <p:nvPicPr>
          <p:cNvPr id="13314" name="Picture 2">
            <a:extLst>
              <a:ext uri="{FF2B5EF4-FFF2-40B4-BE49-F238E27FC236}">
                <a16:creationId xmlns:a16="http://schemas.microsoft.com/office/drawing/2014/main" id="{22968850-A225-C1E5-DAA4-4043E8DA5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997996"/>
            <a:ext cx="5381625" cy="26790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B8E29246-7DA3-5B08-5C3F-5101D5F5769F}"/>
              </a:ext>
            </a:extLst>
          </p:cNvPr>
          <p:cNvSpPr>
            <a:spLocks noChangeArrowheads="1"/>
          </p:cNvSpPr>
          <p:nvPr/>
        </p:nvSpPr>
        <p:spPr bwMode="auto">
          <a:xfrm>
            <a:off x="9391650" y="6395210"/>
            <a:ext cx="18614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a:ln>
                  <a:noFill/>
                </a:ln>
                <a:solidFill>
                  <a:srgbClr val="332C2C"/>
                </a:solidFill>
                <a:effectLst/>
                <a:latin typeface="Georgia" panose="02040502050405020303" pitchFamily="18" charset="0"/>
              </a:rPr>
              <a:t>Chiappini Nature 472 454</a:t>
            </a:r>
            <a:endParaRPr kumimoji="0" lang="en-US" altLang="en-US" sz="800" b="0" i="0" u="none" strike="noStrike" cap="none" normalizeH="0" baseline="0" dirty="0">
              <a:ln>
                <a:noFill/>
              </a:ln>
              <a:solidFill>
                <a:schemeClr val="tx1"/>
              </a:solidFill>
              <a:effectLst/>
            </a:endParaRPr>
          </a:p>
        </p:txBody>
      </p:sp>
      <p:pic>
        <p:nvPicPr>
          <p:cNvPr id="13316" name="Picture 4">
            <a:extLst>
              <a:ext uri="{FF2B5EF4-FFF2-40B4-BE49-F238E27FC236}">
                <a16:creationId xmlns:a16="http://schemas.microsoft.com/office/drawing/2014/main" id="{684F6D2E-52D4-8E63-ACC8-20E7F55DF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302" y="794513"/>
            <a:ext cx="4197209" cy="30723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468ED4-5968-67BC-0557-C6D1B2C10AC0}"/>
              </a:ext>
            </a:extLst>
          </p:cNvPr>
          <p:cNvSpPr txBox="1"/>
          <p:nvPr/>
        </p:nvSpPr>
        <p:spPr>
          <a:xfrm>
            <a:off x="7067550" y="2571750"/>
            <a:ext cx="1924050" cy="523220"/>
          </a:xfrm>
          <a:prstGeom prst="rect">
            <a:avLst/>
          </a:prstGeom>
          <a:noFill/>
        </p:spPr>
        <p:txBody>
          <a:bodyPr wrap="square" rtlCol="0">
            <a:spAutoFit/>
          </a:bodyPr>
          <a:lstStyle/>
          <a:p>
            <a:r>
              <a:rPr lang="en-US" dirty="0"/>
              <a:t>Where did this europium come from?</a:t>
            </a:r>
            <a:endParaRPr lang="en-GB" dirty="0"/>
          </a:p>
        </p:txBody>
      </p:sp>
    </p:spTree>
    <p:extLst>
      <p:ext uri="{BB962C8B-B14F-4D97-AF65-F5344CB8AC3E}">
        <p14:creationId xmlns:p14="http://schemas.microsoft.com/office/powerpoint/2010/main" val="4149311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069F9-28D1-207B-9D54-F273533A21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D10723-96B2-0516-BB6E-25E835B1D9DA}"/>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An “enhanced” s-process?</a:t>
            </a:r>
            <a:endParaRPr lang="en-GB" sz="4000" dirty="0">
              <a:solidFill>
                <a:schemeClr val="bg1"/>
              </a:solidFill>
            </a:endParaRPr>
          </a:p>
        </p:txBody>
      </p:sp>
      <p:sp>
        <p:nvSpPr>
          <p:cNvPr id="3" name="TextBox 2">
            <a:extLst>
              <a:ext uri="{FF2B5EF4-FFF2-40B4-BE49-F238E27FC236}">
                <a16:creationId xmlns:a16="http://schemas.microsoft.com/office/drawing/2014/main" id="{5ECABBDA-2CDF-F09E-CCC1-2292BF8444D8}"/>
              </a:ext>
            </a:extLst>
          </p:cNvPr>
          <p:cNvSpPr txBox="1"/>
          <p:nvPr/>
        </p:nvSpPr>
        <p:spPr>
          <a:xfrm>
            <a:off x="283464" y="969264"/>
            <a:ext cx="5812536" cy="5637441"/>
          </a:xfrm>
          <a:prstGeom prst="rect">
            <a:avLst/>
          </a:prstGeom>
          <a:noFill/>
        </p:spPr>
        <p:txBody>
          <a:bodyPr wrap="square" rtlCol="0">
            <a:spAutoFit/>
          </a:bodyPr>
          <a:lstStyle/>
          <a:p>
            <a:r>
              <a:rPr lang="en-US" sz="2300" dirty="0">
                <a:solidFill>
                  <a:schemeClr val="bg1"/>
                </a:solidFill>
              </a:rPr>
              <a:t>Usual major NP uncertainties</a:t>
            </a:r>
          </a:p>
          <a:p>
            <a:endParaRPr lang="en-US" sz="2300" dirty="0">
              <a:solidFill>
                <a:schemeClr val="bg1"/>
              </a:solidFill>
            </a:endParaRPr>
          </a:p>
          <a:p>
            <a:r>
              <a:rPr lang="en-US" sz="2300" baseline="30000" dirty="0">
                <a:solidFill>
                  <a:schemeClr val="bg1"/>
                </a:solidFill>
              </a:rPr>
              <a:t>22</a:t>
            </a:r>
            <a:r>
              <a:rPr lang="en-US" sz="2300" dirty="0">
                <a:solidFill>
                  <a:schemeClr val="bg1"/>
                </a:solidFill>
              </a:rPr>
              <a:t>Ne(</a:t>
            </a:r>
            <a:r>
              <a:rPr lang="el-GR" sz="2300" dirty="0">
                <a:solidFill>
                  <a:schemeClr val="bg1"/>
                </a:solidFill>
              </a:rPr>
              <a:t>α</a:t>
            </a:r>
            <a:r>
              <a:rPr lang="en-US" sz="2300" dirty="0">
                <a:solidFill>
                  <a:schemeClr val="bg1"/>
                </a:solidFill>
              </a:rPr>
              <a:t>,n) is the main source</a:t>
            </a:r>
          </a:p>
          <a:p>
            <a:endParaRPr lang="en-US" sz="2300" baseline="30000" dirty="0">
              <a:solidFill>
                <a:schemeClr val="bg1"/>
              </a:solidFill>
            </a:endParaRPr>
          </a:p>
          <a:p>
            <a:r>
              <a:rPr lang="en-US" sz="2300" baseline="30000" dirty="0">
                <a:solidFill>
                  <a:schemeClr val="bg1"/>
                </a:solidFill>
              </a:rPr>
              <a:t>16</a:t>
            </a:r>
            <a:r>
              <a:rPr lang="en-US" sz="2300" dirty="0">
                <a:solidFill>
                  <a:schemeClr val="bg1"/>
                </a:solidFill>
              </a:rPr>
              <a:t>O(n,</a:t>
            </a:r>
            <a:r>
              <a:rPr lang="el-GR" sz="2300" dirty="0">
                <a:solidFill>
                  <a:schemeClr val="bg1"/>
                </a:solidFill>
              </a:rPr>
              <a:t>γ</a:t>
            </a:r>
            <a:r>
              <a:rPr lang="en-US" sz="2300" dirty="0">
                <a:solidFill>
                  <a:schemeClr val="bg1"/>
                </a:solidFill>
              </a:rPr>
              <a:t>) is a major n absorber</a:t>
            </a:r>
          </a:p>
          <a:p>
            <a:endParaRPr lang="en-US" sz="2300" baseline="30000" dirty="0">
              <a:solidFill>
                <a:schemeClr val="bg1"/>
              </a:solidFill>
            </a:endParaRPr>
          </a:p>
          <a:p>
            <a:r>
              <a:rPr lang="en-US" sz="2300" baseline="30000" dirty="0">
                <a:solidFill>
                  <a:schemeClr val="bg1"/>
                </a:solidFill>
              </a:rPr>
              <a:t>17</a:t>
            </a:r>
            <a:r>
              <a:rPr lang="en-US" sz="2300" dirty="0">
                <a:solidFill>
                  <a:schemeClr val="bg1"/>
                </a:solidFill>
              </a:rPr>
              <a:t>O(</a:t>
            </a:r>
            <a:r>
              <a:rPr lang="el-GR" sz="2300" dirty="0">
                <a:solidFill>
                  <a:schemeClr val="bg1"/>
                </a:solidFill>
              </a:rPr>
              <a:t>α</a:t>
            </a:r>
            <a:r>
              <a:rPr lang="en-US" sz="2300" dirty="0">
                <a:solidFill>
                  <a:schemeClr val="bg1"/>
                </a:solidFill>
              </a:rPr>
              <a:t>,n) recycles neutrons</a:t>
            </a:r>
          </a:p>
          <a:p>
            <a:endParaRPr lang="en-US" sz="2300" baseline="30000" dirty="0">
              <a:solidFill>
                <a:schemeClr val="bg1"/>
              </a:solidFill>
            </a:endParaRPr>
          </a:p>
          <a:p>
            <a:r>
              <a:rPr lang="en-US" sz="2300" baseline="30000" dirty="0">
                <a:solidFill>
                  <a:schemeClr val="bg1"/>
                </a:solidFill>
              </a:rPr>
              <a:t>17</a:t>
            </a:r>
            <a:r>
              <a:rPr lang="en-US" sz="2300" dirty="0">
                <a:solidFill>
                  <a:schemeClr val="bg1"/>
                </a:solidFill>
              </a:rPr>
              <a:t>O(</a:t>
            </a:r>
            <a:r>
              <a:rPr lang="el-GR" sz="2300" dirty="0">
                <a:solidFill>
                  <a:schemeClr val="bg1"/>
                </a:solidFill>
              </a:rPr>
              <a:t>α</a:t>
            </a:r>
            <a:r>
              <a:rPr lang="en-US" sz="2300" dirty="0">
                <a:solidFill>
                  <a:schemeClr val="bg1"/>
                </a:solidFill>
              </a:rPr>
              <a:t>,</a:t>
            </a:r>
            <a:r>
              <a:rPr lang="el-GR" sz="2300" dirty="0">
                <a:solidFill>
                  <a:schemeClr val="bg1"/>
                </a:solidFill>
              </a:rPr>
              <a:t>γ</a:t>
            </a:r>
            <a:r>
              <a:rPr lang="en-US" sz="2300" dirty="0">
                <a:solidFill>
                  <a:schemeClr val="bg1"/>
                </a:solidFill>
              </a:rPr>
              <a:t>) locks neutrons up</a:t>
            </a:r>
          </a:p>
          <a:p>
            <a:endParaRPr lang="en-US" sz="2300" baseline="30000" dirty="0">
              <a:solidFill>
                <a:schemeClr val="bg1"/>
              </a:solidFill>
            </a:endParaRPr>
          </a:p>
          <a:p>
            <a:r>
              <a:rPr lang="en-US" sz="2300" dirty="0">
                <a:solidFill>
                  <a:schemeClr val="bg1"/>
                </a:solidFill>
              </a:rPr>
              <a:t>Ratio matters for neutron recycling</a:t>
            </a:r>
          </a:p>
          <a:p>
            <a:endParaRPr lang="en-US" sz="2300" dirty="0">
              <a:solidFill>
                <a:schemeClr val="bg1"/>
              </a:solidFill>
            </a:endParaRPr>
          </a:p>
          <a:p>
            <a:r>
              <a:rPr lang="en-US" sz="2300" dirty="0">
                <a:solidFill>
                  <a:schemeClr val="bg1"/>
                </a:solidFill>
              </a:rPr>
              <a:t>Can make up to beyond barium, maybe further due to increased neutron recycling</a:t>
            </a:r>
          </a:p>
          <a:p>
            <a:endParaRPr lang="en-US" sz="2300" dirty="0">
              <a:solidFill>
                <a:schemeClr val="bg1"/>
              </a:solidFill>
            </a:endParaRPr>
          </a:p>
          <a:p>
            <a:r>
              <a:rPr lang="en-US" sz="2300" b="1" i="1" dirty="0">
                <a:solidFill>
                  <a:schemeClr val="bg1"/>
                </a:solidFill>
              </a:rPr>
              <a:t>Big</a:t>
            </a:r>
            <a:r>
              <a:rPr lang="en-US" sz="2300" i="1" dirty="0">
                <a:solidFill>
                  <a:schemeClr val="bg1"/>
                </a:solidFill>
              </a:rPr>
              <a:t> </a:t>
            </a:r>
            <a:r>
              <a:rPr lang="en-US" sz="2300" dirty="0">
                <a:solidFill>
                  <a:schemeClr val="bg1"/>
                </a:solidFill>
              </a:rPr>
              <a:t>astro uncertainties (rotation, mixing prescription, amount of </a:t>
            </a:r>
            <a:r>
              <a:rPr lang="en-US" sz="2300" baseline="30000" dirty="0">
                <a:solidFill>
                  <a:schemeClr val="bg1"/>
                </a:solidFill>
              </a:rPr>
              <a:t>13</a:t>
            </a:r>
            <a:r>
              <a:rPr lang="en-US" sz="2300" dirty="0">
                <a:solidFill>
                  <a:schemeClr val="bg1"/>
                </a:solidFill>
              </a:rPr>
              <a:t>C)</a:t>
            </a:r>
            <a:endParaRPr lang="en-US" sz="2300" b="1" i="1" dirty="0">
              <a:solidFill>
                <a:schemeClr val="bg1"/>
              </a:solidFill>
            </a:endParaRPr>
          </a:p>
        </p:txBody>
      </p:sp>
      <p:pic>
        <p:nvPicPr>
          <p:cNvPr id="14338" name="Picture 2">
            <a:extLst>
              <a:ext uri="{FF2B5EF4-FFF2-40B4-BE49-F238E27FC236}">
                <a16:creationId xmlns:a16="http://schemas.microsoft.com/office/drawing/2014/main" id="{A4BF42C4-C63F-4B00-CA09-FB61E5294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266173"/>
            <a:ext cx="47625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43343170-5278-FC38-6D04-FC549E08B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687" y="161925"/>
            <a:ext cx="2980487" cy="3028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B546FC-2B31-9474-2B2A-52997EF6305D}"/>
              </a:ext>
            </a:extLst>
          </p:cNvPr>
          <p:cNvSpPr txBox="1"/>
          <p:nvPr/>
        </p:nvSpPr>
        <p:spPr>
          <a:xfrm>
            <a:off x="9848850" y="3912155"/>
            <a:ext cx="2286000" cy="523220"/>
          </a:xfrm>
          <a:prstGeom prst="rect">
            <a:avLst/>
          </a:prstGeom>
          <a:noFill/>
        </p:spPr>
        <p:txBody>
          <a:bodyPr wrap="square">
            <a:spAutoFit/>
          </a:bodyPr>
          <a:lstStyle/>
          <a:p>
            <a:pPr rtl="0">
              <a:buNone/>
            </a:pPr>
            <a:r>
              <a:rPr lang="en-GB" sz="1400" b="0" i="0" u="none" strike="noStrike" dirty="0" err="1">
                <a:solidFill>
                  <a:srgbClr val="332C2C"/>
                </a:solidFill>
                <a:effectLst/>
                <a:latin typeface="Georgia" panose="02040502050405020303" pitchFamily="18" charset="0"/>
              </a:rPr>
              <a:t>Hammache</a:t>
            </a:r>
            <a:r>
              <a:rPr lang="en-GB" sz="1400" b="0" i="0" u="none" strike="noStrike" dirty="0">
                <a:solidFill>
                  <a:srgbClr val="332C2C"/>
                </a:solidFill>
                <a:effectLst/>
                <a:latin typeface="Georgia" panose="02040502050405020303" pitchFamily="18" charset="0"/>
              </a:rPr>
              <a:t>, PA, Lamia++, PRL 132 182701 (2024)</a:t>
            </a:r>
            <a:endParaRPr lang="en-GB" b="0" dirty="0">
              <a:effectLst/>
            </a:endParaRPr>
          </a:p>
        </p:txBody>
      </p:sp>
    </p:spTree>
    <p:extLst>
      <p:ext uri="{BB962C8B-B14F-4D97-AF65-F5344CB8AC3E}">
        <p14:creationId xmlns:p14="http://schemas.microsoft.com/office/powerpoint/2010/main" val="2826711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621F4-AB12-F365-1FE6-DD5F1C79B44B}"/>
              </a:ext>
            </a:extLst>
          </p:cNvPr>
          <p:cNvSpPr txBox="1"/>
          <p:nvPr/>
        </p:nvSpPr>
        <p:spPr>
          <a:xfrm>
            <a:off x="1374488" y="86627"/>
            <a:ext cx="7153495" cy="707886"/>
          </a:xfrm>
          <a:prstGeom prst="rect">
            <a:avLst/>
          </a:prstGeom>
          <a:noFill/>
        </p:spPr>
        <p:txBody>
          <a:bodyPr wrap="square" rtlCol="0">
            <a:spAutoFit/>
          </a:bodyPr>
          <a:lstStyle/>
          <a:p>
            <a:r>
              <a:rPr lang="en-US" sz="4000" dirty="0">
                <a:solidFill>
                  <a:schemeClr val="bg1"/>
                </a:solidFill>
              </a:rPr>
              <a:t>What about lighter elements?</a:t>
            </a:r>
            <a:endParaRPr lang="en-GB" sz="4000" dirty="0">
              <a:solidFill>
                <a:schemeClr val="bg1"/>
              </a:solidFill>
            </a:endParaRPr>
          </a:p>
        </p:txBody>
      </p:sp>
      <p:sp>
        <p:nvSpPr>
          <p:cNvPr id="3" name="TextBox 2">
            <a:extLst>
              <a:ext uri="{FF2B5EF4-FFF2-40B4-BE49-F238E27FC236}">
                <a16:creationId xmlns:a16="http://schemas.microsoft.com/office/drawing/2014/main" id="{F607519A-B219-2D5C-29B6-05BB4289AFFC}"/>
              </a:ext>
            </a:extLst>
          </p:cNvPr>
          <p:cNvSpPr txBox="1"/>
          <p:nvPr/>
        </p:nvSpPr>
        <p:spPr>
          <a:xfrm>
            <a:off x="283464" y="969264"/>
            <a:ext cx="5812536" cy="4944943"/>
          </a:xfrm>
          <a:prstGeom prst="rect">
            <a:avLst/>
          </a:prstGeom>
          <a:noFill/>
        </p:spPr>
        <p:txBody>
          <a:bodyPr wrap="square" rtlCol="0">
            <a:spAutoFit/>
          </a:bodyPr>
          <a:lstStyle/>
          <a:p>
            <a:r>
              <a:rPr lang="en-US" sz="2200" dirty="0">
                <a:solidFill>
                  <a:schemeClr val="bg1"/>
                </a:solidFill>
              </a:rPr>
              <a:t>Heavier than iron – neutron capture on iron seed + r-process(es)</a:t>
            </a:r>
          </a:p>
          <a:p>
            <a:endParaRPr lang="en-US" sz="2200" dirty="0">
              <a:solidFill>
                <a:schemeClr val="bg1"/>
              </a:solidFill>
            </a:endParaRPr>
          </a:p>
          <a:p>
            <a:r>
              <a:rPr lang="en-US" sz="2200" dirty="0">
                <a:solidFill>
                  <a:schemeClr val="bg1"/>
                </a:solidFill>
              </a:rPr>
              <a:t>Per last lecture – a lot of 10&lt;Z&lt;28 elements are made thought charged-particle reactions</a:t>
            </a:r>
          </a:p>
          <a:p>
            <a:endParaRPr lang="en-US" sz="2200" dirty="0">
              <a:solidFill>
                <a:schemeClr val="bg1"/>
              </a:solidFill>
            </a:endParaRPr>
          </a:p>
          <a:p>
            <a:r>
              <a:rPr lang="en-US" sz="2200" dirty="0">
                <a:solidFill>
                  <a:schemeClr val="bg1"/>
                </a:solidFill>
              </a:rPr>
              <a:t>Neutron-induced reactions can matter as well</a:t>
            </a:r>
          </a:p>
          <a:p>
            <a:endParaRPr lang="en-US" sz="2200" dirty="0">
              <a:solidFill>
                <a:schemeClr val="bg1"/>
              </a:solidFill>
            </a:endParaRPr>
          </a:p>
          <a:p>
            <a:r>
              <a:rPr lang="en-US" sz="2200" baseline="30000" dirty="0">
                <a:solidFill>
                  <a:schemeClr val="bg1"/>
                </a:solidFill>
              </a:rPr>
              <a:t>24</a:t>
            </a:r>
            <a:r>
              <a:rPr lang="en-US" sz="2200" dirty="0">
                <a:solidFill>
                  <a:schemeClr val="bg1"/>
                </a:solidFill>
              </a:rPr>
              <a:t>Mg(n,</a:t>
            </a:r>
            <a:r>
              <a:rPr lang="el-GR" sz="2200" dirty="0">
                <a:solidFill>
                  <a:schemeClr val="bg1"/>
                </a:solidFill>
              </a:rPr>
              <a:t>γ</a:t>
            </a:r>
            <a:r>
              <a:rPr lang="en-US" sz="2200" dirty="0">
                <a:solidFill>
                  <a:schemeClr val="bg1"/>
                </a:solidFill>
              </a:rPr>
              <a:t>) bypasses </a:t>
            </a:r>
            <a:r>
              <a:rPr lang="en-US" sz="2200" baseline="30000" dirty="0">
                <a:solidFill>
                  <a:schemeClr val="bg1"/>
                </a:solidFill>
              </a:rPr>
              <a:t>26</a:t>
            </a:r>
            <a:r>
              <a:rPr lang="en-US" sz="2200" dirty="0">
                <a:solidFill>
                  <a:schemeClr val="bg1"/>
                </a:solidFill>
              </a:rPr>
              <a:t>Al</a:t>
            </a:r>
          </a:p>
          <a:p>
            <a:endParaRPr lang="en-US" sz="2200" baseline="30000" dirty="0">
              <a:solidFill>
                <a:schemeClr val="bg1"/>
              </a:solidFill>
            </a:endParaRPr>
          </a:p>
          <a:p>
            <a:r>
              <a:rPr lang="en-US" sz="2200" baseline="30000" dirty="0">
                <a:solidFill>
                  <a:schemeClr val="bg1"/>
                </a:solidFill>
              </a:rPr>
              <a:t>26</a:t>
            </a:r>
            <a:r>
              <a:rPr lang="en-US" sz="2200" dirty="0">
                <a:solidFill>
                  <a:schemeClr val="bg1"/>
                </a:solidFill>
              </a:rPr>
              <a:t>Al+n main destruction path in Wolf-Rayet stars</a:t>
            </a:r>
          </a:p>
          <a:p>
            <a:endParaRPr lang="en-US" sz="2200" baseline="30000" dirty="0">
              <a:solidFill>
                <a:schemeClr val="bg1"/>
              </a:solidFill>
            </a:endParaRPr>
          </a:p>
          <a:p>
            <a:r>
              <a:rPr lang="en-US" sz="2200" dirty="0">
                <a:solidFill>
                  <a:schemeClr val="bg1"/>
                </a:solidFill>
              </a:rPr>
              <a:t>Other reactions can also be neutron sauces like </a:t>
            </a:r>
            <a:r>
              <a:rPr lang="en-US" sz="2200" baseline="30000" dirty="0">
                <a:solidFill>
                  <a:schemeClr val="bg1"/>
                </a:solidFill>
              </a:rPr>
              <a:t>18</a:t>
            </a:r>
            <a:r>
              <a:rPr lang="en-US" sz="2200" dirty="0">
                <a:solidFill>
                  <a:schemeClr val="bg1"/>
                </a:solidFill>
              </a:rPr>
              <a:t>O(</a:t>
            </a:r>
            <a:r>
              <a:rPr lang="el-GR" sz="2200" dirty="0">
                <a:solidFill>
                  <a:schemeClr val="bg1"/>
                </a:solidFill>
              </a:rPr>
              <a:t>α</a:t>
            </a:r>
            <a:r>
              <a:rPr lang="en-US" sz="2200" dirty="0">
                <a:solidFill>
                  <a:schemeClr val="bg1"/>
                </a:solidFill>
              </a:rPr>
              <a:t>,n)</a:t>
            </a:r>
          </a:p>
        </p:txBody>
      </p:sp>
      <p:pic>
        <p:nvPicPr>
          <p:cNvPr id="5" name="Picture 4" descr="A map of the earth&#10;&#10;AI-generated content may be incorrect.">
            <a:extLst>
              <a:ext uri="{FF2B5EF4-FFF2-40B4-BE49-F238E27FC236}">
                <a16:creationId xmlns:a16="http://schemas.microsoft.com/office/drawing/2014/main" id="{46F7331C-8243-EF4F-D837-CD81A808B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8259" y="2002054"/>
            <a:ext cx="5045147" cy="2998973"/>
          </a:xfrm>
          <a:prstGeom prst="rect">
            <a:avLst/>
          </a:prstGeom>
        </p:spPr>
      </p:pic>
    </p:spTree>
    <p:extLst>
      <p:ext uri="{BB962C8B-B14F-4D97-AF65-F5344CB8AC3E}">
        <p14:creationId xmlns:p14="http://schemas.microsoft.com/office/powerpoint/2010/main" val="2845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AD0F92-B5E9-5C43-ABE9-2665424D31AF}"/>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Outline (today)</a:t>
            </a:r>
            <a:endParaRPr lang="en-GB" sz="4000" dirty="0">
              <a:solidFill>
                <a:schemeClr val="bg1"/>
              </a:solidFill>
            </a:endParaRPr>
          </a:p>
        </p:txBody>
      </p:sp>
      <p:sp>
        <p:nvSpPr>
          <p:cNvPr id="3" name="TextBox 2">
            <a:extLst>
              <a:ext uri="{FF2B5EF4-FFF2-40B4-BE49-F238E27FC236}">
                <a16:creationId xmlns:a16="http://schemas.microsoft.com/office/drawing/2014/main" id="{B8E06606-8A5C-9571-0AA9-09ED42EC8657}"/>
              </a:ext>
            </a:extLst>
          </p:cNvPr>
          <p:cNvSpPr txBox="1"/>
          <p:nvPr/>
        </p:nvSpPr>
        <p:spPr>
          <a:xfrm>
            <a:off x="283464" y="969264"/>
            <a:ext cx="10579608" cy="4524315"/>
          </a:xfrm>
          <a:prstGeom prst="rect">
            <a:avLst/>
          </a:prstGeom>
          <a:noFill/>
        </p:spPr>
        <p:txBody>
          <a:bodyPr wrap="square" rtlCol="0">
            <a:spAutoFit/>
          </a:bodyPr>
          <a:lstStyle/>
          <a:p>
            <a:r>
              <a:rPr lang="en-US" sz="3200" dirty="0">
                <a:solidFill>
                  <a:schemeClr val="bg1"/>
                </a:solidFill>
              </a:rPr>
              <a:t>What are the s-processes?</a:t>
            </a:r>
          </a:p>
          <a:p>
            <a:endParaRPr lang="en-US" sz="3200" dirty="0">
              <a:solidFill>
                <a:schemeClr val="bg1"/>
              </a:solidFill>
            </a:endParaRPr>
          </a:p>
          <a:p>
            <a:r>
              <a:rPr lang="en-US" sz="3200" dirty="0">
                <a:solidFill>
                  <a:schemeClr val="bg1"/>
                </a:solidFill>
              </a:rPr>
              <a:t>Sites of s-processes</a:t>
            </a:r>
          </a:p>
          <a:p>
            <a:endParaRPr lang="en-US" sz="3200" dirty="0">
              <a:solidFill>
                <a:schemeClr val="bg1"/>
              </a:solidFill>
            </a:endParaRPr>
          </a:p>
          <a:p>
            <a:r>
              <a:rPr lang="en-US" sz="3200" dirty="0">
                <a:solidFill>
                  <a:schemeClr val="bg1"/>
                </a:solidFill>
              </a:rPr>
              <a:t>Nuclear-physics considerations – neutron sources, sinks, branching points </a:t>
            </a:r>
            <a:r>
              <a:rPr lang="en-US" sz="3200" dirty="0" err="1">
                <a:solidFill>
                  <a:schemeClr val="bg1"/>
                </a:solidFill>
              </a:rPr>
              <a:t>etc</a:t>
            </a:r>
            <a:endParaRPr lang="en-US" sz="3200" dirty="0">
              <a:solidFill>
                <a:schemeClr val="bg1"/>
              </a:solidFill>
            </a:endParaRPr>
          </a:p>
          <a:p>
            <a:endParaRPr lang="en-US" sz="3200" dirty="0">
              <a:solidFill>
                <a:schemeClr val="bg1"/>
              </a:solidFill>
            </a:endParaRPr>
          </a:p>
          <a:p>
            <a:r>
              <a:rPr lang="en-US" sz="3200" dirty="0">
                <a:solidFill>
                  <a:schemeClr val="bg1"/>
                </a:solidFill>
              </a:rPr>
              <a:t>Astrophysics considerations – mixing, what’s it got in its </a:t>
            </a:r>
            <a:r>
              <a:rPr lang="en-US" sz="3200" dirty="0" err="1">
                <a:solidFill>
                  <a:schemeClr val="bg1"/>
                </a:solidFill>
              </a:rPr>
              <a:t>pocketsies</a:t>
            </a:r>
            <a:r>
              <a:rPr lang="en-US" sz="3200" dirty="0">
                <a:solidFill>
                  <a:schemeClr val="bg1"/>
                </a:solidFill>
              </a:rPr>
              <a:t>?</a:t>
            </a:r>
          </a:p>
        </p:txBody>
      </p:sp>
    </p:spTree>
    <p:extLst>
      <p:ext uri="{BB962C8B-B14F-4D97-AF65-F5344CB8AC3E}">
        <p14:creationId xmlns:p14="http://schemas.microsoft.com/office/powerpoint/2010/main" val="4251225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70DDC-510A-63F1-A86E-6DDE6E7DE5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B1C3721-4F6E-CC92-181F-EBB4E4FAE8E0}"/>
              </a:ext>
            </a:extLst>
          </p:cNvPr>
          <p:cNvSpPr txBox="1"/>
          <p:nvPr/>
        </p:nvSpPr>
        <p:spPr>
          <a:xfrm>
            <a:off x="1374488" y="86627"/>
            <a:ext cx="7153495" cy="707886"/>
          </a:xfrm>
          <a:prstGeom prst="rect">
            <a:avLst/>
          </a:prstGeom>
          <a:noFill/>
        </p:spPr>
        <p:txBody>
          <a:bodyPr wrap="square" rtlCol="0">
            <a:spAutoFit/>
          </a:bodyPr>
          <a:lstStyle/>
          <a:p>
            <a:r>
              <a:rPr lang="en-US" sz="4000" dirty="0">
                <a:solidFill>
                  <a:schemeClr val="bg1"/>
                </a:solidFill>
              </a:rPr>
              <a:t>Main takeaways</a:t>
            </a:r>
            <a:endParaRPr lang="en-GB" sz="4000" dirty="0">
              <a:solidFill>
                <a:schemeClr val="bg1"/>
              </a:solidFill>
            </a:endParaRPr>
          </a:p>
        </p:txBody>
      </p:sp>
      <p:sp>
        <p:nvSpPr>
          <p:cNvPr id="3" name="TextBox 2">
            <a:extLst>
              <a:ext uri="{FF2B5EF4-FFF2-40B4-BE49-F238E27FC236}">
                <a16:creationId xmlns:a16="http://schemas.microsoft.com/office/drawing/2014/main" id="{C3575424-47D6-0737-0014-680A7B0521A3}"/>
              </a:ext>
            </a:extLst>
          </p:cNvPr>
          <p:cNvSpPr txBox="1"/>
          <p:nvPr/>
        </p:nvSpPr>
        <p:spPr>
          <a:xfrm>
            <a:off x="283463" y="969264"/>
            <a:ext cx="11411231" cy="5693866"/>
          </a:xfrm>
          <a:prstGeom prst="rect">
            <a:avLst/>
          </a:prstGeom>
          <a:noFill/>
        </p:spPr>
        <p:txBody>
          <a:bodyPr wrap="square" rtlCol="0">
            <a:spAutoFit/>
          </a:bodyPr>
          <a:lstStyle/>
          <a:p>
            <a:r>
              <a:rPr lang="en-US" sz="2600" dirty="0">
                <a:solidFill>
                  <a:schemeClr val="bg1"/>
                </a:solidFill>
              </a:rPr>
              <a:t>Neutron-capture is vital to produce elements heavier than iron</a:t>
            </a:r>
          </a:p>
          <a:p>
            <a:endParaRPr lang="en-US" sz="2600" dirty="0">
              <a:solidFill>
                <a:schemeClr val="bg1"/>
              </a:solidFill>
            </a:endParaRPr>
          </a:p>
          <a:p>
            <a:r>
              <a:rPr lang="en-US" sz="2600" dirty="0">
                <a:solidFill>
                  <a:schemeClr val="bg1"/>
                </a:solidFill>
              </a:rPr>
              <a:t>Need to make neutrons and the number of neutrons available is a major uncertainty</a:t>
            </a:r>
          </a:p>
          <a:p>
            <a:endParaRPr lang="en-US" sz="2600" dirty="0">
              <a:solidFill>
                <a:schemeClr val="bg1"/>
              </a:solidFill>
            </a:endParaRPr>
          </a:p>
          <a:p>
            <a:r>
              <a:rPr lang="en-US" sz="2600" dirty="0">
                <a:solidFill>
                  <a:schemeClr val="bg1"/>
                </a:solidFill>
              </a:rPr>
              <a:t>We lose neutrons to poisons and sometimes can recycle them – leads to significant uncertainties as well</a:t>
            </a:r>
          </a:p>
          <a:p>
            <a:endParaRPr lang="en-US" sz="2600" dirty="0">
              <a:solidFill>
                <a:schemeClr val="bg1"/>
              </a:solidFill>
            </a:endParaRPr>
          </a:p>
          <a:p>
            <a:r>
              <a:rPr lang="en-US" sz="2600" dirty="0">
                <a:solidFill>
                  <a:schemeClr val="bg1"/>
                </a:solidFill>
              </a:rPr>
              <a:t>Main s-process less sensitive to neutron capture except around shell closures</a:t>
            </a:r>
          </a:p>
          <a:p>
            <a:endParaRPr lang="en-US" sz="2600" dirty="0">
              <a:solidFill>
                <a:schemeClr val="bg1"/>
              </a:solidFill>
            </a:endParaRPr>
          </a:p>
          <a:p>
            <a:r>
              <a:rPr lang="en-US" sz="2600" dirty="0">
                <a:solidFill>
                  <a:schemeClr val="bg1"/>
                </a:solidFill>
              </a:rPr>
              <a:t>Weak s-process – neutron-capture rates still matter</a:t>
            </a:r>
          </a:p>
          <a:p>
            <a:endParaRPr lang="en-US" sz="2600" dirty="0">
              <a:solidFill>
                <a:schemeClr val="bg1"/>
              </a:solidFill>
            </a:endParaRPr>
          </a:p>
          <a:p>
            <a:r>
              <a:rPr lang="en-US" sz="2600" dirty="0">
                <a:solidFill>
                  <a:schemeClr val="bg1"/>
                </a:solidFill>
              </a:rPr>
              <a:t>There may be an additional s-process but </a:t>
            </a:r>
            <a:r>
              <a:rPr lang="en-US" sz="2600">
                <a:solidFill>
                  <a:schemeClr val="bg1"/>
                </a:solidFill>
              </a:rPr>
              <a:t>confirmation needed</a:t>
            </a:r>
            <a:endParaRPr lang="en-US" sz="2600" dirty="0">
              <a:solidFill>
                <a:schemeClr val="bg1"/>
              </a:solidFill>
            </a:endParaRPr>
          </a:p>
        </p:txBody>
      </p:sp>
    </p:spTree>
    <p:extLst>
      <p:ext uri="{BB962C8B-B14F-4D97-AF65-F5344CB8AC3E}">
        <p14:creationId xmlns:p14="http://schemas.microsoft.com/office/powerpoint/2010/main" val="1730099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71FB9A-13EE-FDA2-B52F-0336D3930BF2}"/>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Why did we stop at iron?</a:t>
            </a:r>
            <a:endParaRPr lang="en-GB" sz="4000" dirty="0">
              <a:solidFill>
                <a:schemeClr val="bg1"/>
              </a:solidFill>
            </a:endParaRPr>
          </a:p>
        </p:txBody>
      </p:sp>
      <p:grpSp>
        <p:nvGrpSpPr>
          <p:cNvPr id="8" name="Group 7">
            <a:extLst>
              <a:ext uri="{FF2B5EF4-FFF2-40B4-BE49-F238E27FC236}">
                <a16:creationId xmlns:a16="http://schemas.microsoft.com/office/drawing/2014/main" id="{198B2612-D952-43A5-B024-DFF92716699C}"/>
              </a:ext>
            </a:extLst>
          </p:cNvPr>
          <p:cNvGrpSpPr/>
          <p:nvPr/>
        </p:nvGrpSpPr>
        <p:grpSpPr>
          <a:xfrm>
            <a:off x="6562725" y="1923288"/>
            <a:ext cx="5047488" cy="3257550"/>
            <a:chOff x="6096000" y="932688"/>
            <a:chExt cx="5047488" cy="3257550"/>
          </a:xfrm>
        </p:grpSpPr>
        <p:grpSp>
          <p:nvGrpSpPr>
            <p:cNvPr id="3" name="Group 2">
              <a:extLst>
                <a:ext uri="{FF2B5EF4-FFF2-40B4-BE49-F238E27FC236}">
                  <a16:creationId xmlns:a16="http://schemas.microsoft.com/office/drawing/2014/main" id="{0E3DB740-9DC5-A26F-1E40-F82147E5470E}"/>
                </a:ext>
              </a:extLst>
            </p:cNvPr>
            <p:cNvGrpSpPr/>
            <p:nvPr/>
          </p:nvGrpSpPr>
          <p:grpSpPr>
            <a:xfrm>
              <a:off x="6096000" y="932688"/>
              <a:ext cx="5047488" cy="3257550"/>
              <a:chOff x="5330952" y="733425"/>
              <a:chExt cx="5047488" cy="3257550"/>
            </a:xfrm>
          </p:grpSpPr>
          <p:sp>
            <p:nvSpPr>
              <p:cNvPr id="4" name="Rectangle 3">
                <a:extLst>
                  <a:ext uri="{FF2B5EF4-FFF2-40B4-BE49-F238E27FC236}">
                    <a16:creationId xmlns:a16="http://schemas.microsoft.com/office/drawing/2014/main" id="{C2819948-D8B8-A6E9-5E54-48203D676C53}"/>
                  </a:ext>
                </a:extLst>
              </p:cNvPr>
              <p:cNvSpPr/>
              <p:nvPr/>
            </p:nvSpPr>
            <p:spPr>
              <a:xfrm>
                <a:off x="5330952" y="733425"/>
                <a:ext cx="5047488" cy="32575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 descr="Nuclear Binding Energy">
                <a:extLst>
                  <a:ext uri="{FF2B5EF4-FFF2-40B4-BE49-F238E27FC236}">
                    <a16:creationId xmlns:a16="http://schemas.microsoft.com/office/drawing/2014/main" id="{9A19A5C3-EBDC-487C-D61A-87B64DD3A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5" y="750327"/>
                <a:ext cx="4876800" cy="318135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165FE26F-A23B-9532-922F-3ED1C892C718}"/>
                </a:ext>
              </a:extLst>
            </p:cNvPr>
            <p:cNvSpPr txBox="1"/>
            <p:nvPr/>
          </p:nvSpPr>
          <p:spPr>
            <a:xfrm>
              <a:off x="8604123" y="2657475"/>
              <a:ext cx="1520952" cy="307777"/>
            </a:xfrm>
            <a:prstGeom prst="rect">
              <a:avLst/>
            </a:prstGeom>
            <a:noFill/>
          </p:spPr>
          <p:txBody>
            <a:bodyPr wrap="square" rtlCol="0">
              <a:spAutoFit/>
            </a:bodyPr>
            <a:lstStyle/>
            <a:p>
              <a:r>
                <a:rPr lang="en-US" dirty="0" err="1"/>
                <a:t>Hyperphysics</a:t>
              </a:r>
              <a:r>
                <a:rPr lang="en-US" dirty="0"/>
                <a:t> </a:t>
              </a:r>
              <a:r>
                <a:rPr lang="en-US" dirty="0">
                  <a:sym typeface="Wingdings" panose="05000000000000000000" pitchFamily="2" charset="2"/>
                </a:rPr>
                <a:t></a:t>
              </a:r>
              <a:endParaRPr lang="en-GB" dirty="0"/>
            </a:p>
          </p:txBody>
        </p:sp>
      </p:grpSp>
      <p:sp>
        <p:nvSpPr>
          <p:cNvPr id="7" name="TextBox 6">
            <a:extLst>
              <a:ext uri="{FF2B5EF4-FFF2-40B4-BE49-F238E27FC236}">
                <a16:creationId xmlns:a16="http://schemas.microsoft.com/office/drawing/2014/main" id="{80F579D5-B08D-B47C-CEC3-C5A4520A6B2D}"/>
              </a:ext>
            </a:extLst>
          </p:cNvPr>
          <p:cNvSpPr txBox="1"/>
          <p:nvPr/>
        </p:nvSpPr>
        <p:spPr>
          <a:xfrm>
            <a:off x="283464" y="969264"/>
            <a:ext cx="5812536" cy="5632311"/>
          </a:xfrm>
          <a:prstGeom prst="rect">
            <a:avLst/>
          </a:prstGeom>
          <a:noFill/>
        </p:spPr>
        <p:txBody>
          <a:bodyPr wrap="square" rtlCol="0">
            <a:spAutoFit/>
          </a:bodyPr>
          <a:lstStyle/>
          <a:p>
            <a:r>
              <a:rPr lang="en-US" sz="2400" dirty="0">
                <a:solidFill>
                  <a:schemeClr val="bg1"/>
                </a:solidFill>
              </a:rPr>
              <a:t>We were no longer generating energy through fusion with iron-peak elements</a:t>
            </a:r>
          </a:p>
          <a:p>
            <a:endParaRPr lang="en-US" sz="2400" dirty="0">
              <a:solidFill>
                <a:schemeClr val="bg1"/>
              </a:solidFill>
            </a:endParaRPr>
          </a:p>
          <a:p>
            <a:r>
              <a:rPr lang="en-US" sz="2400" dirty="0">
                <a:solidFill>
                  <a:schemeClr val="bg1"/>
                </a:solidFill>
              </a:rPr>
              <a:t>Started nuclear collapse – NSE doesn’t really like to go higher because </a:t>
            </a:r>
            <a:r>
              <a:rPr lang="en-US" sz="2400" dirty="0" err="1">
                <a:solidFill>
                  <a:schemeClr val="bg1"/>
                </a:solidFill>
              </a:rPr>
              <a:t>favours</a:t>
            </a:r>
            <a:r>
              <a:rPr lang="en-US" sz="2400" dirty="0">
                <a:solidFill>
                  <a:schemeClr val="bg1"/>
                </a:solidFill>
              </a:rPr>
              <a:t> highest binding energy per nucleon</a:t>
            </a:r>
          </a:p>
          <a:p>
            <a:endParaRPr lang="en-US" sz="2400" dirty="0">
              <a:solidFill>
                <a:schemeClr val="bg1"/>
              </a:solidFill>
            </a:endParaRPr>
          </a:p>
          <a:p>
            <a:r>
              <a:rPr lang="en-US" sz="2400" dirty="0">
                <a:solidFill>
                  <a:schemeClr val="bg1"/>
                </a:solidFill>
              </a:rPr>
              <a:t>Fusion of charged particles with iron group would require very high temperatures which causes things to fall apart!</a:t>
            </a:r>
          </a:p>
          <a:p>
            <a:endParaRPr lang="en-US" sz="2400" dirty="0">
              <a:solidFill>
                <a:schemeClr val="bg1"/>
              </a:solidFill>
            </a:endParaRPr>
          </a:p>
          <a:p>
            <a:r>
              <a:rPr lang="en-US" sz="2400" dirty="0">
                <a:solidFill>
                  <a:schemeClr val="bg1"/>
                </a:solidFill>
              </a:rPr>
              <a:t>If only there were particles which didn’t feel the Coulomb barrier which could interact…</a:t>
            </a:r>
          </a:p>
        </p:txBody>
      </p:sp>
    </p:spTree>
    <p:extLst>
      <p:ext uri="{BB962C8B-B14F-4D97-AF65-F5344CB8AC3E}">
        <p14:creationId xmlns:p14="http://schemas.microsoft.com/office/powerpoint/2010/main" val="2366986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DD744-C367-A237-D435-9C070A3CD9D0}"/>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What are the s-processes?</a:t>
            </a:r>
            <a:endParaRPr lang="en-GB" sz="4000" dirty="0">
              <a:solidFill>
                <a:schemeClr val="bg1"/>
              </a:solidFill>
            </a:endParaRPr>
          </a:p>
        </p:txBody>
      </p:sp>
      <p:pic>
        <p:nvPicPr>
          <p:cNvPr id="3" name="Picture 2" descr="Cosmic Abundance - an overview | ScienceDirect Topics">
            <a:extLst>
              <a:ext uri="{FF2B5EF4-FFF2-40B4-BE49-F238E27FC236}">
                <a16:creationId xmlns:a16="http://schemas.microsoft.com/office/drawing/2014/main" id="{24C29A41-04F7-B9BC-6516-A888308F2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426" y="899503"/>
            <a:ext cx="4511040" cy="56487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A1CE16-8163-8489-C8A0-6E0C29C0B349}"/>
              </a:ext>
            </a:extLst>
          </p:cNvPr>
          <p:cNvSpPr txBox="1"/>
          <p:nvPr/>
        </p:nvSpPr>
        <p:spPr>
          <a:xfrm>
            <a:off x="7204712" y="1148396"/>
            <a:ext cx="3746754" cy="611001"/>
          </a:xfrm>
          <a:prstGeom prst="rect">
            <a:avLst/>
          </a:prstGeom>
          <a:noFill/>
        </p:spPr>
        <p:txBody>
          <a:bodyPr wrap="square">
            <a:spAutoFit/>
          </a:bodyPr>
          <a:lstStyle/>
          <a:p>
            <a:pPr algn="ctr">
              <a:lnSpc>
                <a:spcPts val="2400"/>
              </a:lnSpc>
              <a:buNone/>
            </a:pPr>
            <a:r>
              <a:rPr lang="en-US" b="0" i="0" u="none" strike="noStrike">
                <a:solidFill>
                  <a:srgbClr val="1F1F1F"/>
                </a:solidFill>
                <a:effectLst/>
                <a:latin typeface="ElsevierSans"/>
                <a:hlinkClick r:id="rId3" tooltip="Go to Encyclopedia of Spectroscopy and Spectrometry on ScienceDirect"/>
              </a:rPr>
              <a:t>Encyclopedia of Spectroscopy and Spectrometry</a:t>
            </a:r>
            <a:endParaRPr lang="en-US" b="0" i="0">
              <a:solidFill>
                <a:srgbClr val="1F1F1F"/>
              </a:solidFill>
              <a:effectLst/>
              <a:latin typeface="ElsevierSans"/>
            </a:endParaRPr>
          </a:p>
          <a:p>
            <a:pPr algn="ctr">
              <a:lnSpc>
                <a:spcPts val="1650"/>
              </a:lnSpc>
            </a:pPr>
            <a:r>
              <a:rPr lang="en-US" b="0" i="0">
                <a:solidFill>
                  <a:srgbClr val="1F1F1F"/>
                </a:solidFill>
                <a:effectLst/>
                <a:latin typeface="ElsevierSans"/>
              </a:rPr>
              <a:t>1999, Pages 359-367</a:t>
            </a:r>
          </a:p>
        </p:txBody>
      </p:sp>
      <p:sp>
        <p:nvSpPr>
          <p:cNvPr id="5" name="TextBox 4">
            <a:extLst>
              <a:ext uri="{FF2B5EF4-FFF2-40B4-BE49-F238E27FC236}">
                <a16:creationId xmlns:a16="http://schemas.microsoft.com/office/drawing/2014/main" id="{159D8D1A-D43A-6C86-ECA8-A4C912171405}"/>
              </a:ext>
            </a:extLst>
          </p:cNvPr>
          <p:cNvSpPr txBox="1"/>
          <p:nvPr/>
        </p:nvSpPr>
        <p:spPr>
          <a:xfrm>
            <a:off x="283464" y="969264"/>
            <a:ext cx="5812536" cy="4832092"/>
          </a:xfrm>
          <a:prstGeom prst="rect">
            <a:avLst/>
          </a:prstGeom>
          <a:noFill/>
        </p:spPr>
        <p:txBody>
          <a:bodyPr wrap="square" rtlCol="0">
            <a:spAutoFit/>
          </a:bodyPr>
          <a:lstStyle/>
          <a:p>
            <a:r>
              <a:rPr lang="en-US" sz="2800" dirty="0">
                <a:solidFill>
                  <a:schemeClr val="bg1"/>
                </a:solidFill>
              </a:rPr>
              <a:t>S = slow neutron capture</a:t>
            </a:r>
          </a:p>
          <a:p>
            <a:endParaRPr lang="en-US" sz="2800" dirty="0">
              <a:solidFill>
                <a:schemeClr val="bg1"/>
              </a:solidFill>
            </a:endParaRPr>
          </a:p>
          <a:p>
            <a:r>
              <a:rPr lang="en-US" sz="2800" dirty="0">
                <a:solidFill>
                  <a:schemeClr val="bg1"/>
                </a:solidFill>
              </a:rPr>
              <a:t>The capture is slow! Not the neutrons!!</a:t>
            </a:r>
          </a:p>
          <a:p>
            <a:endParaRPr lang="en-US" sz="2800" dirty="0">
              <a:solidFill>
                <a:schemeClr val="bg1"/>
              </a:solidFill>
            </a:endParaRPr>
          </a:p>
          <a:p>
            <a:r>
              <a:rPr lang="en-US" sz="2800" dirty="0">
                <a:solidFill>
                  <a:schemeClr val="bg1"/>
                </a:solidFill>
              </a:rPr>
              <a:t>k is 86.2 keV/GK (0.0862 </a:t>
            </a:r>
            <a:r>
              <a:rPr lang="en-US" sz="2800" dirty="0" err="1">
                <a:solidFill>
                  <a:schemeClr val="bg1"/>
                </a:solidFill>
              </a:rPr>
              <a:t>meV</a:t>
            </a:r>
            <a:r>
              <a:rPr lang="en-US" sz="2800" dirty="0">
                <a:solidFill>
                  <a:schemeClr val="bg1"/>
                </a:solidFill>
              </a:rPr>
              <a:t>/K)</a:t>
            </a:r>
          </a:p>
          <a:p>
            <a:endParaRPr lang="en-US" sz="2800" dirty="0">
              <a:solidFill>
                <a:schemeClr val="bg1"/>
              </a:solidFill>
            </a:endParaRPr>
          </a:p>
          <a:p>
            <a:r>
              <a:rPr lang="en-US" sz="2800" dirty="0">
                <a:solidFill>
                  <a:schemeClr val="bg1"/>
                </a:solidFill>
              </a:rPr>
              <a:t>300 K is kT~25 </a:t>
            </a:r>
            <a:r>
              <a:rPr lang="en-US" sz="2800" dirty="0" err="1">
                <a:solidFill>
                  <a:schemeClr val="bg1"/>
                </a:solidFill>
              </a:rPr>
              <a:t>meV</a:t>
            </a:r>
            <a:endParaRPr lang="en-US" sz="2800" dirty="0">
              <a:solidFill>
                <a:schemeClr val="bg1"/>
              </a:solidFill>
            </a:endParaRPr>
          </a:p>
          <a:p>
            <a:endParaRPr lang="en-US" sz="2800" dirty="0">
              <a:solidFill>
                <a:schemeClr val="bg1"/>
              </a:solidFill>
            </a:endParaRPr>
          </a:p>
          <a:p>
            <a:r>
              <a:rPr lang="en-US" sz="2800" dirty="0">
                <a:solidFill>
                  <a:schemeClr val="bg1"/>
                </a:solidFill>
              </a:rPr>
              <a:t>0.3 GK (typical for AGB stars during s-process) </a:t>
            </a:r>
            <a:r>
              <a:rPr lang="en-US" sz="2800" dirty="0" err="1">
                <a:solidFill>
                  <a:schemeClr val="bg1"/>
                </a:solidFill>
              </a:rPr>
              <a:t>kT</a:t>
            </a:r>
            <a:r>
              <a:rPr lang="en-US" sz="2800" dirty="0">
                <a:solidFill>
                  <a:schemeClr val="bg1"/>
                </a:solidFill>
              </a:rPr>
              <a:t> ~ 25 keV</a:t>
            </a:r>
          </a:p>
        </p:txBody>
      </p:sp>
    </p:spTree>
    <p:extLst>
      <p:ext uri="{BB962C8B-B14F-4D97-AF65-F5344CB8AC3E}">
        <p14:creationId xmlns:p14="http://schemas.microsoft.com/office/powerpoint/2010/main" val="339532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70176B-7D2B-76EB-AF01-A91661D8AAB7}"/>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What are the s-processes?</a:t>
            </a:r>
            <a:endParaRPr lang="en-GB" sz="4000" dirty="0">
              <a:solidFill>
                <a:schemeClr val="bg1"/>
              </a:solidFill>
            </a:endParaRPr>
          </a:p>
        </p:txBody>
      </p:sp>
      <p:sp>
        <p:nvSpPr>
          <p:cNvPr id="3" name="TextBox 2">
            <a:extLst>
              <a:ext uri="{FF2B5EF4-FFF2-40B4-BE49-F238E27FC236}">
                <a16:creationId xmlns:a16="http://schemas.microsoft.com/office/drawing/2014/main" id="{2E853B66-1F83-EDA2-D651-D2FE72623D37}"/>
              </a:ext>
            </a:extLst>
          </p:cNvPr>
          <p:cNvSpPr txBox="1"/>
          <p:nvPr/>
        </p:nvSpPr>
        <p:spPr>
          <a:xfrm>
            <a:off x="283464" y="969264"/>
            <a:ext cx="5812536" cy="5693866"/>
          </a:xfrm>
          <a:prstGeom prst="rect">
            <a:avLst/>
          </a:prstGeom>
          <a:noFill/>
        </p:spPr>
        <p:txBody>
          <a:bodyPr wrap="square" rtlCol="0">
            <a:spAutoFit/>
          </a:bodyPr>
          <a:lstStyle/>
          <a:p>
            <a:r>
              <a:rPr lang="en-US" sz="2800" dirty="0">
                <a:solidFill>
                  <a:schemeClr val="bg1"/>
                </a:solidFill>
              </a:rPr>
              <a:t>S = slow neutron capture</a:t>
            </a:r>
          </a:p>
          <a:p>
            <a:endParaRPr lang="en-US" sz="2800" dirty="0">
              <a:solidFill>
                <a:schemeClr val="bg1"/>
              </a:solidFill>
            </a:endParaRPr>
          </a:p>
          <a:p>
            <a:r>
              <a:rPr lang="en-US" sz="2800" dirty="0">
                <a:solidFill>
                  <a:schemeClr val="bg1"/>
                </a:solidFill>
              </a:rPr>
              <a:t>The capture is slow! Not the neutrons!!</a:t>
            </a:r>
          </a:p>
          <a:p>
            <a:endParaRPr lang="en-US" sz="2800" dirty="0">
              <a:solidFill>
                <a:schemeClr val="bg1"/>
              </a:solidFill>
            </a:endParaRPr>
          </a:p>
          <a:p>
            <a:r>
              <a:rPr lang="en-US" sz="2800" dirty="0">
                <a:solidFill>
                  <a:schemeClr val="bg1"/>
                </a:solidFill>
              </a:rPr>
              <a:t>The capture is “slow” relative to the </a:t>
            </a:r>
            <a:r>
              <a:rPr lang="el-GR" sz="2800" dirty="0">
                <a:solidFill>
                  <a:schemeClr val="bg1"/>
                </a:solidFill>
              </a:rPr>
              <a:t>β</a:t>
            </a:r>
            <a:r>
              <a:rPr lang="en-US" sz="2800" dirty="0">
                <a:solidFill>
                  <a:schemeClr val="bg1"/>
                </a:solidFill>
              </a:rPr>
              <a:t>-decay lifetime</a:t>
            </a:r>
          </a:p>
          <a:p>
            <a:endParaRPr lang="en-US" sz="2800" dirty="0">
              <a:solidFill>
                <a:schemeClr val="bg1"/>
              </a:solidFill>
            </a:endParaRPr>
          </a:p>
          <a:p>
            <a:r>
              <a:rPr lang="en-US" sz="2800" dirty="0">
                <a:solidFill>
                  <a:schemeClr val="bg1"/>
                </a:solidFill>
              </a:rPr>
              <a:t>Sequential process – capture a neutron until reach an unstable system -&gt; </a:t>
            </a:r>
            <a:r>
              <a:rPr lang="el-GR" sz="2800" dirty="0">
                <a:solidFill>
                  <a:schemeClr val="bg1"/>
                </a:solidFill>
              </a:rPr>
              <a:t>β</a:t>
            </a:r>
            <a:r>
              <a:rPr lang="en-US" sz="2800" dirty="0">
                <a:solidFill>
                  <a:schemeClr val="bg1"/>
                </a:solidFill>
              </a:rPr>
              <a:t>-decay to stable system</a:t>
            </a:r>
          </a:p>
          <a:p>
            <a:endParaRPr lang="en-US" sz="2800" dirty="0">
              <a:solidFill>
                <a:schemeClr val="bg1"/>
              </a:solidFill>
            </a:endParaRPr>
          </a:p>
          <a:p>
            <a:r>
              <a:rPr lang="en-US" sz="2800" dirty="0">
                <a:solidFill>
                  <a:schemeClr val="bg1"/>
                </a:solidFill>
              </a:rPr>
              <a:t>Repeat</a:t>
            </a:r>
          </a:p>
        </p:txBody>
      </p:sp>
      <p:grpSp>
        <p:nvGrpSpPr>
          <p:cNvPr id="5" name="Group 4">
            <a:extLst>
              <a:ext uri="{FF2B5EF4-FFF2-40B4-BE49-F238E27FC236}">
                <a16:creationId xmlns:a16="http://schemas.microsoft.com/office/drawing/2014/main" id="{1F5797E7-4C70-BC1A-71F8-18CFC1BF36CD}"/>
              </a:ext>
            </a:extLst>
          </p:cNvPr>
          <p:cNvGrpSpPr/>
          <p:nvPr/>
        </p:nvGrpSpPr>
        <p:grpSpPr>
          <a:xfrm>
            <a:off x="6016752" y="777240"/>
            <a:ext cx="5974080" cy="2762086"/>
            <a:chOff x="5934456" y="1490472"/>
            <a:chExt cx="5974080" cy="2762086"/>
          </a:xfrm>
        </p:grpSpPr>
        <p:sp>
          <p:nvSpPr>
            <p:cNvPr id="4" name="Rectangle 3">
              <a:extLst>
                <a:ext uri="{FF2B5EF4-FFF2-40B4-BE49-F238E27FC236}">
                  <a16:creationId xmlns:a16="http://schemas.microsoft.com/office/drawing/2014/main" id="{FDB985FD-EFE9-8CEA-8E98-C0F62D9C9B48}"/>
                </a:ext>
              </a:extLst>
            </p:cNvPr>
            <p:cNvSpPr/>
            <p:nvPr/>
          </p:nvSpPr>
          <p:spPr>
            <a:xfrm>
              <a:off x="5934456" y="1490472"/>
              <a:ext cx="5974080" cy="27620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undefined">
              <a:extLst>
                <a:ext uri="{FF2B5EF4-FFF2-40B4-BE49-F238E27FC236}">
                  <a16:creationId xmlns:a16="http://schemas.microsoft.com/office/drawing/2014/main" id="{D7D99922-4F1E-DA38-F655-664D00A2E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456" y="1490472"/>
              <a:ext cx="5956821" cy="273951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AE69182B-512E-D3B3-06C9-5B3AF738FD9B}"/>
              </a:ext>
            </a:extLst>
          </p:cNvPr>
          <p:cNvSpPr txBox="1"/>
          <p:nvPr/>
        </p:nvSpPr>
        <p:spPr>
          <a:xfrm>
            <a:off x="7262622" y="794513"/>
            <a:ext cx="2622042" cy="553998"/>
          </a:xfrm>
          <a:prstGeom prst="rect">
            <a:avLst/>
          </a:prstGeom>
          <a:noFill/>
        </p:spPr>
        <p:txBody>
          <a:bodyPr wrap="square">
            <a:spAutoFit/>
          </a:bodyPr>
          <a:lstStyle/>
          <a:p>
            <a:r>
              <a:rPr lang="en-GB" sz="1000" dirty="0"/>
              <a:t>CC BY-SA 3.0, https://commons.wikimedia.org/w/index.php?curid=1581988</a:t>
            </a:r>
          </a:p>
        </p:txBody>
      </p:sp>
      <p:pic>
        <p:nvPicPr>
          <p:cNvPr id="1028" name="Picture 4" descr="WordPress photo 801658053b | WordPress.org">
            <a:extLst>
              <a:ext uri="{FF2B5EF4-FFF2-40B4-BE49-F238E27FC236}">
                <a16:creationId xmlns:a16="http://schemas.microsoft.com/office/drawing/2014/main" id="{0E5ECEE6-45AD-66E8-6DAD-5D201576E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347" y="3593733"/>
            <a:ext cx="1544574" cy="205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825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9A24A2-4531-2340-7476-AA2937725F77}"/>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Why are there neutrons??</a:t>
            </a:r>
            <a:endParaRPr lang="en-GB" sz="4000" dirty="0">
              <a:solidFill>
                <a:schemeClr val="bg1"/>
              </a:solidFill>
            </a:endParaRPr>
          </a:p>
        </p:txBody>
      </p:sp>
      <p:sp>
        <p:nvSpPr>
          <p:cNvPr id="3" name="TextBox 2">
            <a:extLst>
              <a:ext uri="{FF2B5EF4-FFF2-40B4-BE49-F238E27FC236}">
                <a16:creationId xmlns:a16="http://schemas.microsoft.com/office/drawing/2014/main" id="{40F02C9F-AC20-6FE1-9268-98EEFF220F9F}"/>
              </a:ext>
            </a:extLst>
          </p:cNvPr>
          <p:cNvSpPr txBox="1"/>
          <p:nvPr/>
        </p:nvSpPr>
        <p:spPr>
          <a:xfrm>
            <a:off x="283464" y="969264"/>
            <a:ext cx="5812536" cy="5406608"/>
          </a:xfrm>
          <a:prstGeom prst="rect">
            <a:avLst/>
          </a:prstGeom>
          <a:noFill/>
        </p:spPr>
        <p:txBody>
          <a:bodyPr wrap="square" rtlCol="0">
            <a:spAutoFit/>
          </a:bodyPr>
          <a:lstStyle/>
          <a:p>
            <a:r>
              <a:rPr lang="en-US" sz="2800" dirty="0">
                <a:solidFill>
                  <a:schemeClr val="bg1"/>
                </a:solidFill>
              </a:rPr>
              <a:t>Neutrons aren’t stable</a:t>
            </a:r>
          </a:p>
          <a:p>
            <a:endParaRPr lang="en-US" sz="2800" dirty="0">
              <a:solidFill>
                <a:schemeClr val="bg1"/>
              </a:solidFill>
            </a:endParaRPr>
          </a:p>
          <a:p>
            <a:r>
              <a:rPr lang="en-US" sz="2800" dirty="0">
                <a:solidFill>
                  <a:schemeClr val="bg1"/>
                </a:solidFill>
              </a:rPr>
              <a:t>Need neutrons to make this happen</a:t>
            </a:r>
          </a:p>
          <a:p>
            <a:endParaRPr lang="en-US" sz="2800" dirty="0">
              <a:solidFill>
                <a:schemeClr val="bg1"/>
              </a:solidFill>
            </a:endParaRPr>
          </a:p>
          <a:p>
            <a:r>
              <a:rPr lang="en-US" sz="2800" dirty="0">
                <a:solidFill>
                  <a:schemeClr val="bg1"/>
                </a:solidFill>
              </a:rPr>
              <a:t>Two main opportunities for this:</a:t>
            </a:r>
          </a:p>
          <a:p>
            <a:endParaRPr lang="en-US" sz="2800" dirty="0">
              <a:solidFill>
                <a:schemeClr val="bg1"/>
              </a:solidFill>
            </a:endParaRPr>
          </a:p>
          <a:p>
            <a:r>
              <a:rPr lang="en-US" sz="2800" baseline="30000" dirty="0">
                <a:solidFill>
                  <a:schemeClr val="bg1"/>
                </a:solidFill>
              </a:rPr>
              <a:t>13</a:t>
            </a:r>
            <a:r>
              <a:rPr lang="en-US" sz="2800" dirty="0">
                <a:solidFill>
                  <a:schemeClr val="bg1"/>
                </a:solidFill>
              </a:rPr>
              <a:t>C(α,n)</a:t>
            </a:r>
            <a:r>
              <a:rPr lang="en-US" sz="2800" baseline="30000" dirty="0">
                <a:solidFill>
                  <a:schemeClr val="bg1"/>
                </a:solidFill>
              </a:rPr>
              <a:t>16</a:t>
            </a:r>
            <a:r>
              <a:rPr lang="en-US" sz="2800" dirty="0">
                <a:solidFill>
                  <a:schemeClr val="bg1"/>
                </a:solidFill>
              </a:rPr>
              <a:t>O</a:t>
            </a:r>
          </a:p>
          <a:p>
            <a:endParaRPr lang="en-US" sz="2800" baseline="30000" dirty="0">
              <a:solidFill>
                <a:schemeClr val="bg1"/>
              </a:solidFill>
            </a:endParaRPr>
          </a:p>
          <a:p>
            <a:r>
              <a:rPr lang="en-US" sz="2800" baseline="30000" dirty="0">
                <a:solidFill>
                  <a:schemeClr val="bg1"/>
                </a:solidFill>
              </a:rPr>
              <a:t>22</a:t>
            </a:r>
            <a:r>
              <a:rPr lang="en-US" sz="2800" dirty="0">
                <a:solidFill>
                  <a:schemeClr val="bg1"/>
                </a:solidFill>
              </a:rPr>
              <a:t>Ne(α,n)</a:t>
            </a:r>
            <a:r>
              <a:rPr lang="en-US" sz="2800" baseline="30000" dirty="0">
                <a:solidFill>
                  <a:schemeClr val="bg1"/>
                </a:solidFill>
              </a:rPr>
              <a:t>25</a:t>
            </a:r>
            <a:r>
              <a:rPr lang="en-US" sz="2800" dirty="0">
                <a:solidFill>
                  <a:schemeClr val="bg1"/>
                </a:solidFill>
              </a:rPr>
              <a:t>Mg</a:t>
            </a:r>
          </a:p>
          <a:p>
            <a:endParaRPr lang="en-US" sz="2800" baseline="30000" dirty="0">
              <a:solidFill>
                <a:schemeClr val="bg1"/>
              </a:solidFill>
            </a:endParaRPr>
          </a:p>
          <a:p>
            <a:r>
              <a:rPr lang="en-US" sz="2800" dirty="0">
                <a:solidFill>
                  <a:schemeClr val="bg1"/>
                </a:solidFill>
              </a:rPr>
              <a:t>OK, but where did we get </a:t>
            </a:r>
            <a:r>
              <a:rPr lang="en-US" sz="2800" baseline="30000" dirty="0">
                <a:solidFill>
                  <a:schemeClr val="bg1"/>
                </a:solidFill>
              </a:rPr>
              <a:t>13</a:t>
            </a:r>
            <a:r>
              <a:rPr lang="en-US" sz="2800" dirty="0">
                <a:solidFill>
                  <a:schemeClr val="bg1"/>
                </a:solidFill>
              </a:rPr>
              <a:t>C and </a:t>
            </a:r>
            <a:r>
              <a:rPr lang="en-US" sz="2800" baseline="30000" dirty="0">
                <a:solidFill>
                  <a:schemeClr val="bg1"/>
                </a:solidFill>
              </a:rPr>
              <a:t>22</a:t>
            </a:r>
            <a:r>
              <a:rPr lang="en-US" sz="2800" dirty="0">
                <a:solidFill>
                  <a:schemeClr val="bg1"/>
                </a:solidFill>
              </a:rPr>
              <a:t>Ne from?</a:t>
            </a:r>
          </a:p>
        </p:txBody>
      </p:sp>
      <p:grpSp>
        <p:nvGrpSpPr>
          <p:cNvPr id="4" name="Group 3">
            <a:extLst>
              <a:ext uri="{FF2B5EF4-FFF2-40B4-BE49-F238E27FC236}">
                <a16:creationId xmlns:a16="http://schemas.microsoft.com/office/drawing/2014/main" id="{F51F7FED-B47B-8749-7839-943B63CC8B65}"/>
              </a:ext>
            </a:extLst>
          </p:cNvPr>
          <p:cNvGrpSpPr/>
          <p:nvPr/>
        </p:nvGrpSpPr>
        <p:grpSpPr>
          <a:xfrm>
            <a:off x="6016752" y="777240"/>
            <a:ext cx="5974080" cy="2762086"/>
            <a:chOff x="5934456" y="1490472"/>
            <a:chExt cx="5974080" cy="2762086"/>
          </a:xfrm>
        </p:grpSpPr>
        <p:sp>
          <p:nvSpPr>
            <p:cNvPr id="5" name="Rectangle 4">
              <a:extLst>
                <a:ext uri="{FF2B5EF4-FFF2-40B4-BE49-F238E27FC236}">
                  <a16:creationId xmlns:a16="http://schemas.microsoft.com/office/drawing/2014/main" id="{E7EA5207-1E39-B251-2A0E-CB60F3866545}"/>
                </a:ext>
              </a:extLst>
            </p:cNvPr>
            <p:cNvSpPr/>
            <p:nvPr/>
          </p:nvSpPr>
          <p:spPr>
            <a:xfrm>
              <a:off x="5934456" y="1490472"/>
              <a:ext cx="5974080" cy="27620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descr="undefined">
              <a:extLst>
                <a:ext uri="{FF2B5EF4-FFF2-40B4-BE49-F238E27FC236}">
                  <a16:creationId xmlns:a16="http://schemas.microsoft.com/office/drawing/2014/main" id="{A44965EE-D7D2-20F2-456D-69A4E5838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456" y="1490472"/>
              <a:ext cx="5956821" cy="273951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87208329-2FD3-4AED-0B50-83A56243D1A9}"/>
              </a:ext>
            </a:extLst>
          </p:cNvPr>
          <p:cNvSpPr txBox="1"/>
          <p:nvPr/>
        </p:nvSpPr>
        <p:spPr>
          <a:xfrm>
            <a:off x="7262622" y="794513"/>
            <a:ext cx="2622042" cy="553998"/>
          </a:xfrm>
          <a:prstGeom prst="rect">
            <a:avLst/>
          </a:prstGeom>
          <a:noFill/>
        </p:spPr>
        <p:txBody>
          <a:bodyPr wrap="square">
            <a:spAutoFit/>
          </a:bodyPr>
          <a:lstStyle/>
          <a:p>
            <a:r>
              <a:rPr lang="en-GB" sz="1000" dirty="0"/>
              <a:t>CC BY-SA 3.0, https://commons.wikimedia.org/w/index.php?curid=1581988</a:t>
            </a:r>
          </a:p>
        </p:txBody>
      </p:sp>
      <p:pic>
        <p:nvPicPr>
          <p:cNvPr id="8" name="Picture 4" descr="WordPress photo 801658053b | WordPress.org">
            <a:extLst>
              <a:ext uri="{FF2B5EF4-FFF2-40B4-BE49-F238E27FC236}">
                <a16:creationId xmlns:a16="http://schemas.microsoft.com/office/drawing/2014/main" id="{A7CEC979-85F2-C26E-E7FC-A62E69DD5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347" y="3593733"/>
            <a:ext cx="1544574" cy="205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14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916BD-E037-634B-FEAA-DCB884ECA5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DC3DB3D-1D86-B8BC-7FFE-3FDCADA74ED5}"/>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Why are there neutrons??</a:t>
            </a:r>
            <a:endParaRPr lang="en-GB" sz="4000" dirty="0">
              <a:solidFill>
                <a:schemeClr val="bg1"/>
              </a:solidFill>
            </a:endParaRPr>
          </a:p>
        </p:txBody>
      </p:sp>
      <p:sp>
        <p:nvSpPr>
          <p:cNvPr id="3" name="TextBox 2">
            <a:extLst>
              <a:ext uri="{FF2B5EF4-FFF2-40B4-BE49-F238E27FC236}">
                <a16:creationId xmlns:a16="http://schemas.microsoft.com/office/drawing/2014/main" id="{D7FB235E-170E-E9E6-6236-6C4E254ED851}"/>
              </a:ext>
            </a:extLst>
          </p:cNvPr>
          <p:cNvSpPr txBox="1"/>
          <p:nvPr/>
        </p:nvSpPr>
        <p:spPr>
          <a:xfrm>
            <a:off x="283464" y="969264"/>
            <a:ext cx="5812536" cy="5693866"/>
          </a:xfrm>
          <a:prstGeom prst="rect">
            <a:avLst/>
          </a:prstGeom>
          <a:noFill/>
        </p:spPr>
        <p:txBody>
          <a:bodyPr wrap="square" rtlCol="0">
            <a:spAutoFit/>
          </a:bodyPr>
          <a:lstStyle/>
          <a:p>
            <a:r>
              <a:rPr lang="en-US" sz="2800" dirty="0">
                <a:solidFill>
                  <a:schemeClr val="bg1"/>
                </a:solidFill>
              </a:rPr>
              <a:t>OK, but where did we get </a:t>
            </a:r>
            <a:r>
              <a:rPr lang="en-US" sz="2800" baseline="30000" dirty="0">
                <a:solidFill>
                  <a:schemeClr val="bg1"/>
                </a:solidFill>
              </a:rPr>
              <a:t>13</a:t>
            </a:r>
            <a:r>
              <a:rPr lang="en-US" sz="2800" dirty="0">
                <a:solidFill>
                  <a:schemeClr val="bg1"/>
                </a:solidFill>
              </a:rPr>
              <a:t>C and </a:t>
            </a:r>
            <a:r>
              <a:rPr lang="en-US" sz="2800" baseline="30000" dirty="0">
                <a:solidFill>
                  <a:schemeClr val="bg1"/>
                </a:solidFill>
              </a:rPr>
              <a:t>22</a:t>
            </a:r>
            <a:r>
              <a:rPr lang="en-US" sz="2800" dirty="0">
                <a:solidFill>
                  <a:schemeClr val="bg1"/>
                </a:solidFill>
              </a:rPr>
              <a:t>Ne from?</a:t>
            </a:r>
          </a:p>
          <a:p>
            <a:endParaRPr lang="en-US" sz="2800" dirty="0">
              <a:solidFill>
                <a:schemeClr val="bg1"/>
              </a:solidFill>
            </a:endParaRPr>
          </a:p>
          <a:p>
            <a:r>
              <a:rPr lang="en-US" sz="2800" dirty="0">
                <a:solidFill>
                  <a:schemeClr val="bg1"/>
                </a:solidFill>
              </a:rPr>
              <a:t>Some stars: CNO cycles from hydrogen burning left </a:t>
            </a:r>
            <a:r>
              <a:rPr lang="en-US" sz="2800" baseline="30000" dirty="0">
                <a:solidFill>
                  <a:schemeClr val="bg1"/>
                </a:solidFill>
              </a:rPr>
              <a:t>13</a:t>
            </a:r>
            <a:r>
              <a:rPr lang="en-US" sz="2800" dirty="0">
                <a:solidFill>
                  <a:schemeClr val="bg1"/>
                </a:solidFill>
              </a:rPr>
              <a:t>C and </a:t>
            </a:r>
            <a:r>
              <a:rPr lang="en-US" sz="2800" baseline="30000" dirty="0">
                <a:solidFill>
                  <a:schemeClr val="bg1"/>
                </a:solidFill>
              </a:rPr>
              <a:t>14</a:t>
            </a:r>
            <a:r>
              <a:rPr lang="en-US" sz="2800" dirty="0">
                <a:solidFill>
                  <a:schemeClr val="bg1"/>
                </a:solidFill>
              </a:rPr>
              <a:t>N behind</a:t>
            </a:r>
          </a:p>
          <a:p>
            <a:endParaRPr lang="en-US" sz="2800" dirty="0">
              <a:solidFill>
                <a:schemeClr val="bg1"/>
              </a:solidFill>
            </a:endParaRPr>
          </a:p>
          <a:p>
            <a:r>
              <a:rPr lang="en-US" sz="2800" baseline="30000" dirty="0">
                <a:solidFill>
                  <a:schemeClr val="bg1"/>
                </a:solidFill>
              </a:rPr>
              <a:t>13</a:t>
            </a:r>
            <a:r>
              <a:rPr lang="en-US" sz="2800" dirty="0">
                <a:solidFill>
                  <a:schemeClr val="bg1"/>
                </a:solidFill>
              </a:rPr>
              <a:t>C - fairly obvious the source!</a:t>
            </a:r>
          </a:p>
          <a:p>
            <a:endParaRPr lang="en-US" sz="2800" baseline="30000" dirty="0">
              <a:solidFill>
                <a:schemeClr val="bg1"/>
              </a:solidFill>
            </a:endParaRPr>
          </a:p>
          <a:p>
            <a:r>
              <a:rPr lang="en-US" sz="2800" dirty="0">
                <a:solidFill>
                  <a:schemeClr val="bg1"/>
                </a:solidFill>
              </a:rPr>
              <a:t>Need more work for </a:t>
            </a:r>
            <a:r>
              <a:rPr lang="en-US" sz="2800" baseline="30000" dirty="0">
                <a:solidFill>
                  <a:schemeClr val="bg1"/>
                </a:solidFill>
              </a:rPr>
              <a:t>22</a:t>
            </a:r>
            <a:r>
              <a:rPr lang="en-US" sz="2800" dirty="0">
                <a:solidFill>
                  <a:schemeClr val="bg1"/>
                </a:solidFill>
              </a:rPr>
              <a:t>Ne:</a:t>
            </a:r>
          </a:p>
          <a:p>
            <a:endParaRPr lang="en-US" sz="2800" baseline="30000" dirty="0">
              <a:solidFill>
                <a:schemeClr val="bg1"/>
              </a:solidFill>
            </a:endParaRPr>
          </a:p>
          <a:p>
            <a:r>
              <a:rPr lang="en-US" sz="2800" baseline="30000" dirty="0">
                <a:solidFill>
                  <a:schemeClr val="bg1"/>
                </a:solidFill>
              </a:rPr>
              <a:t>14</a:t>
            </a:r>
            <a:r>
              <a:rPr lang="en-US" sz="2800" dirty="0">
                <a:solidFill>
                  <a:schemeClr val="bg1"/>
                </a:solidFill>
              </a:rPr>
              <a:t>N(α,</a:t>
            </a:r>
            <a:r>
              <a:rPr lang="el-GR" sz="2800" dirty="0">
                <a:solidFill>
                  <a:schemeClr val="bg1"/>
                </a:solidFill>
              </a:rPr>
              <a:t>γ</a:t>
            </a:r>
            <a:r>
              <a:rPr lang="en-US" sz="2800" dirty="0">
                <a:solidFill>
                  <a:schemeClr val="bg1"/>
                </a:solidFill>
              </a:rPr>
              <a:t>)</a:t>
            </a:r>
            <a:r>
              <a:rPr lang="en-US" sz="2800" baseline="30000" dirty="0">
                <a:solidFill>
                  <a:schemeClr val="bg1"/>
                </a:solidFill>
              </a:rPr>
              <a:t>18</a:t>
            </a:r>
            <a:r>
              <a:rPr lang="en-US" sz="2800" dirty="0">
                <a:solidFill>
                  <a:schemeClr val="bg1"/>
                </a:solidFill>
              </a:rPr>
              <a:t>F(β</a:t>
            </a:r>
            <a:r>
              <a:rPr lang="en-US" sz="2800" baseline="30000" dirty="0">
                <a:solidFill>
                  <a:schemeClr val="bg1"/>
                </a:solidFill>
              </a:rPr>
              <a:t>+</a:t>
            </a:r>
            <a:r>
              <a:rPr lang="en-US" sz="2800" dirty="0">
                <a:solidFill>
                  <a:schemeClr val="bg1"/>
                </a:solidFill>
              </a:rPr>
              <a:t>)</a:t>
            </a:r>
            <a:r>
              <a:rPr lang="en-US" sz="2800" baseline="30000" dirty="0">
                <a:solidFill>
                  <a:schemeClr val="bg1"/>
                </a:solidFill>
              </a:rPr>
              <a:t>18</a:t>
            </a:r>
            <a:r>
              <a:rPr lang="en-US" sz="2800" dirty="0">
                <a:solidFill>
                  <a:schemeClr val="bg1"/>
                </a:solidFill>
              </a:rPr>
              <a:t>O(α,</a:t>
            </a:r>
            <a:r>
              <a:rPr lang="el-GR" sz="2800" dirty="0">
                <a:solidFill>
                  <a:schemeClr val="bg1"/>
                </a:solidFill>
              </a:rPr>
              <a:t>γ</a:t>
            </a:r>
            <a:r>
              <a:rPr lang="en-US" sz="2800" dirty="0">
                <a:solidFill>
                  <a:schemeClr val="bg1"/>
                </a:solidFill>
              </a:rPr>
              <a:t>)</a:t>
            </a:r>
            <a:r>
              <a:rPr lang="en-US" sz="2800" b="1" u="sng" baseline="30000" dirty="0">
                <a:solidFill>
                  <a:schemeClr val="bg1"/>
                </a:solidFill>
              </a:rPr>
              <a:t>22</a:t>
            </a:r>
            <a:r>
              <a:rPr lang="en-US" sz="2800" b="1" u="sng" dirty="0">
                <a:solidFill>
                  <a:schemeClr val="bg1"/>
                </a:solidFill>
              </a:rPr>
              <a:t>Ne</a:t>
            </a:r>
          </a:p>
          <a:p>
            <a:endParaRPr lang="en-US" sz="2800" b="1" u="sng" baseline="30000" dirty="0">
              <a:solidFill>
                <a:schemeClr val="bg1"/>
              </a:solidFill>
            </a:endParaRPr>
          </a:p>
          <a:p>
            <a:r>
              <a:rPr lang="en-US" sz="2800" dirty="0">
                <a:solidFill>
                  <a:schemeClr val="bg1"/>
                </a:solidFill>
              </a:rPr>
              <a:t>Other stars make their own</a:t>
            </a:r>
          </a:p>
        </p:txBody>
      </p:sp>
      <p:pic>
        <p:nvPicPr>
          <p:cNvPr id="5" name="Picture 4">
            <a:extLst>
              <a:ext uri="{FF2B5EF4-FFF2-40B4-BE49-F238E27FC236}">
                <a16:creationId xmlns:a16="http://schemas.microsoft.com/office/drawing/2014/main" id="{B1BD83D0-E12A-D7A6-4F9C-889F01C1F4C9}"/>
              </a:ext>
            </a:extLst>
          </p:cNvPr>
          <p:cNvPicPr>
            <a:picLocks noChangeAspect="1"/>
          </p:cNvPicPr>
          <p:nvPr/>
        </p:nvPicPr>
        <p:blipFill>
          <a:blip r:embed="rId2"/>
          <a:stretch>
            <a:fillRect/>
          </a:stretch>
        </p:blipFill>
        <p:spPr>
          <a:xfrm>
            <a:off x="6276974" y="1457568"/>
            <a:ext cx="5307711" cy="3762429"/>
          </a:xfrm>
          <a:prstGeom prst="rect">
            <a:avLst/>
          </a:prstGeom>
        </p:spPr>
      </p:pic>
      <p:cxnSp>
        <p:nvCxnSpPr>
          <p:cNvPr id="21" name="Straight Arrow Connector 20">
            <a:extLst>
              <a:ext uri="{FF2B5EF4-FFF2-40B4-BE49-F238E27FC236}">
                <a16:creationId xmlns:a16="http://schemas.microsoft.com/office/drawing/2014/main" id="{DE2F0304-110D-372E-0423-E25DF58E3981}"/>
              </a:ext>
            </a:extLst>
          </p:cNvPr>
          <p:cNvCxnSpPr/>
          <p:nvPr/>
        </p:nvCxnSpPr>
        <p:spPr>
          <a:xfrm flipV="1">
            <a:off x="7677150" y="3609975"/>
            <a:ext cx="942975" cy="1009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9CB3B06-DFF6-8704-B0EA-C554CC417AC0}"/>
              </a:ext>
            </a:extLst>
          </p:cNvPr>
          <p:cNvCxnSpPr/>
          <p:nvPr/>
        </p:nvCxnSpPr>
        <p:spPr>
          <a:xfrm flipH="1">
            <a:off x="8220075" y="3609975"/>
            <a:ext cx="4000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E567330-3AD0-F367-0C03-C826CAAB6544}"/>
              </a:ext>
            </a:extLst>
          </p:cNvPr>
          <p:cNvCxnSpPr>
            <a:cxnSpLocks/>
          </p:cNvCxnSpPr>
          <p:nvPr/>
        </p:nvCxnSpPr>
        <p:spPr>
          <a:xfrm flipV="1">
            <a:off x="7667626" y="2543175"/>
            <a:ext cx="1263203" cy="13004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D0795FD-D0BA-B0A2-E7BC-1643187D0310}"/>
              </a:ext>
            </a:extLst>
          </p:cNvPr>
          <p:cNvCxnSpPr>
            <a:cxnSpLocks/>
          </p:cNvCxnSpPr>
          <p:nvPr/>
        </p:nvCxnSpPr>
        <p:spPr>
          <a:xfrm>
            <a:off x="8930829" y="2571750"/>
            <a:ext cx="708471" cy="767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32F5092-26DA-08A6-25E0-A07B382CFFEA}"/>
              </a:ext>
            </a:extLst>
          </p:cNvPr>
          <p:cNvCxnSpPr>
            <a:cxnSpLocks/>
          </p:cNvCxnSpPr>
          <p:nvPr/>
        </p:nvCxnSpPr>
        <p:spPr>
          <a:xfrm flipV="1">
            <a:off x="9669017" y="1790700"/>
            <a:ext cx="1503808" cy="15480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857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AAE484-1E25-A174-73BE-ADE068926BE8}"/>
              </a:ext>
            </a:extLst>
          </p:cNvPr>
          <p:cNvSpPr txBox="1"/>
          <p:nvPr/>
        </p:nvSpPr>
        <p:spPr>
          <a:xfrm>
            <a:off x="1374488" y="86627"/>
            <a:ext cx="6718433" cy="707886"/>
          </a:xfrm>
          <a:prstGeom prst="rect">
            <a:avLst/>
          </a:prstGeom>
          <a:noFill/>
        </p:spPr>
        <p:txBody>
          <a:bodyPr wrap="square" rtlCol="0">
            <a:spAutoFit/>
          </a:bodyPr>
          <a:lstStyle/>
          <a:p>
            <a:r>
              <a:rPr lang="en-US" sz="4000" dirty="0">
                <a:solidFill>
                  <a:schemeClr val="bg1"/>
                </a:solidFill>
              </a:rPr>
              <a:t>Have neutrons (yay!)</a:t>
            </a:r>
            <a:endParaRPr lang="en-GB" sz="4000" dirty="0">
              <a:solidFill>
                <a:schemeClr val="bg1"/>
              </a:solidFill>
            </a:endParaRPr>
          </a:p>
        </p:txBody>
      </p:sp>
      <p:sp>
        <p:nvSpPr>
          <p:cNvPr id="3" name="TextBox 2">
            <a:extLst>
              <a:ext uri="{FF2B5EF4-FFF2-40B4-BE49-F238E27FC236}">
                <a16:creationId xmlns:a16="http://schemas.microsoft.com/office/drawing/2014/main" id="{C6834481-ACB1-EC8B-1A39-6841B7A95367}"/>
              </a:ext>
            </a:extLst>
          </p:cNvPr>
          <p:cNvSpPr txBox="1"/>
          <p:nvPr/>
        </p:nvSpPr>
        <p:spPr>
          <a:xfrm>
            <a:off x="283464" y="969264"/>
            <a:ext cx="5812536" cy="5693866"/>
          </a:xfrm>
          <a:prstGeom prst="rect">
            <a:avLst/>
          </a:prstGeom>
          <a:noFill/>
        </p:spPr>
        <p:txBody>
          <a:bodyPr wrap="square" rtlCol="0">
            <a:spAutoFit/>
          </a:bodyPr>
          <a:lstStyle/>
          <a:p>
            <a:r>
              <a:rPr lang="en-US" sz="2800" dirty="0">
                <a:solidFill>
                  <a:schemeClr val="bg1"/>
                </a:solidFill>
              </a:rPr>
              <a:t>Neutron captures followed by </a:t>
            </a:r>
            <a:r>
              <a:rPr lang="el-GR" sz="2800" dirty="0">
                <a:solidFill>
                  <a:schemeClr val="bg1"/>
                </a:solidFill>
              </a:rPr>
              <a:t>β</a:t>
            </a:r>
            <a:r>
              <a:rPr lang="en-US" sz="2800" dirty="0">
                <a:solidFill>
                  <a:schemeClr val="bg1"/>
                </a:solidFill>
              </a:rPr>
              <a:t> decays - need to know the rates for these things</a:t>
            </a:r>
          </a:p>
          <a:p>
            <a:endParaRPr lang="en-US" sz="2800" dirty="0">
              <a:solidFill>
                <a:schemeClr val="bg1"/>
              </a:solidFill>
            </a:endParaRPr>
          </a:p>
          <a:p>
            <a:r>
              <a:rPr lang="en-US" sz="2800" dirty="0">
                <a:solidFill>
                  <a:schemeClr val="bg1"/>
                </a:solidFill>
              </a:rPr>
              <a:t>Need to have seed nuclei to capture on – mostly Fe-peak from previous supernovae</a:t>
            </a:r>
          </a:p>
          <a:p>
            <a:endParaRPr lang="en-US" sz="2800" dirty="0">
              <a:solidFill>
                <a:schemeClr val="bg1"/>
              </a:solidFill>
            </a:endParaRPr>
          </a:p>
          <a:p>
            <a:r>
              <a:rPr lang="en-US" sz="2800" dirty="0">
                <a:solidFill>
                  <a:schemeClr val="bg1"/>
                </a:solidFill>
              </a:rPr>
              <a:t>Need time – it’s slow and so the neutron exposure needs to take place over timescales at least comparable to the neutron-capture lifetime</a:t>
            </a:r>
          </a:p>
        </p:txBody>
      </p:sp>
      <p:pic>
        <p:nvPicPr>
          <p:cNvPr id="5132" name="Picture 12" descr="Fig. 1">
            <a:extLst>
              <a:ext uri="{FF2B5EF4-FFF2-40B4-BE49-F238E27FC236}">
                <a16:creationId xmlns:a16="http://schemas.microsoft.com/office/drawing/2014/main" id="{6618018F-BA1F-927C-2D85-68768F242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030" y="1495425"/>
            <a:ext cx="5322808" cy="3086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C5AFC3-0B89-4B20-A235-01A68D96F00D}"/>
              </a:ext>
            </a:extLst>
          </p:cNvPr>
          <p:cNvSpPr txBox="1"/>
          <p:nvPr/>
        </p:nvSpPr>
        <p:spPr>
          <a:xfrm>
            <a:off x="8401051" y="4581525"/>
            <a:ext cx="1790700" cy="307777"/>
          </a:xfrm>
          <a:prstGeom prst="rect">
            <a:avLst/>
          </a:prstGeom>
          <a:noFill/>
        </p:spPr>
        <p:txBody>
          <a:bodyPr wrap="square" rtlCol="0">
            <a:spAutoFit/>
          </a:bodyPr>
          <a:lstStyle/>
          <a:p>
            <a:r>
              <a:rPr lang="en-US" dirty="0" err="1">
                <a:solidFill>
                  <a:schemeClr val="bg1"/>
                </a:solidFill>
              </a:rPr>
              <a:t>Goriely</a:t>
            </a:r>
            <a:r>
              <a:rPr lang="en-US" dirty="0">
                <a:solidFill>
                  <a:schemeClr val="bg1"/>
                </a:solidFill>
              </a:rPr>
              <a:t> EPJA 59 16</a:t>
            </a:r>
            <a:endParaRPr lang="en-GB" dirty="0">
              <a:solidFill>
                <a:schemeClr val="bg1"/>
              </a:solidFill>
            </a:endParaRPr>
          </a:p>
        </p:txBody>
      </p:sp>
    </p:spTree>
    <p:extLst>
      <p:ext uri="{BB962C8B-B14F-4D97-AF65-F5344CB8AC3E}">
        <p14:creationId xmlns:p14="http://schemas.microsoft.com/office/powerpoint/2010/main" val="3793669553"/>
      </p:ext>
    </p:extLst>
  </p:cSld>
  <p:clrMapOvr>
    <a:masterClrMapping/>
  </p:clrMapOvr>
</p:sld>
</file>

<file path=ppt/theme/theme1.xml><?xml version="1.0" encoding="utf-8"?>
<a:theme xmlns:a="http://schemas.openxmlformats.org/drawingml/2006/main" name="24_Template_PowerPoint_Dark">
  <a:themeElements>
    <a:clrScheme name="TAMU - 2024 Update">
      <a:dk1>
        <a:srgbClr val="500000"/>
      </a:dk1>
      <a:lt1>
        <a:srgbClr val="FFFFFF"/>
      </a:lt1>
      <a:dk2>
        <a:srgbClr val="732F2F"/>
      </a:dk2>
      <a:lt2>
        <a:srgbClr val="F7F5F0"/>
      </a:lt2>
      <a:accent1>
        <a:srgbClr val="202020"/>
      </a:accent1>
      <a:accent2>
        <a:srgbClr val="F6F6F6"/>
      </a:accent2>
      <a:accent3>
        <a:srgbClr val="F6F6F6"/>
      </a:accent3>
      <a:accent4>
        <a:srgbClr val="F6F6F6"/>
      </a:accent4>
      <a:accent5>
        <a:srgbClr val="D6D3C3"/>
      </a:accent5>
      <a:accent6>
        <a:srgbClr val="732F2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Lecture1_StarsAndStuff</Template>
  <TotalTime>9410</TotalTime>
  <Words>1618</Words>
  <Application>Microsoft Office PowerPoint</Application>
  <PresentationFormat>Widescreen</PresentationFormat>
  <Paragraphs>287</Paragraphs>
  <Slides>30</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30</vt:i4>
      </vt:variant>
    </vt:vector>
  </HeadingPairs>
  <TitlesOfParts>
    <vt:vector size="45" baseType="lpstr">
      <vt:lpstr>Arial</vt:lpstr>
      <vt:lpstr>Calibri</vt:lpstr>
      <vt:lpstr>ElsevierSans</vt:lpstr>
      <vt:lpstr>Georgia</vt:lpstr>
      <vt:lpstr>Libre Franklin</vt:lpstr>
      <vt:lpstr>Open Sans</vt:lpstr>
      <vt:lpstr>Open Sans ExtraBold</vt:lpstr>
      <vt:lpstr>Open Sans ExtraBold</vt:lpstr>
      <vt:lpstr>Oswald</vt:lpstr>
      <vt:lpstr>Oswald DemiBold</vt:lpstr>
      <vt:lpstr>Source Sans Pro</vt:lpstr>
      <vt:lpstr>Times New Roman</vt:lpstr>
      <vt:lpstr>Wingdings</vt:lpstr>
      <vt:lpstr>24_Template_PowerPoint_Dark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Adsley, Philip</dc:creator>
  <cp:lastModifiedBy>Adsley, Philip</cp:lastModifiedBy>
  <cp:revision>1</cp:revision>
  <dcterms:created xsi:type="dcterms:W3CDTF">2025-07-16T18:39:17Z</dcterms:created>
  <dcterms:modified xsi:type="dcterms:W3CDTF">2025-07-23T11:53:04Z</dcterms:modified>
</cp:coreProperties>
</file>